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8" r:id="rId5"/>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福永 周平(fukunaga-shuuhei)" initials="福永" lastIdx="1" clrIdx="0">
    <p:extLst/>
  </p:cmAuthor>
  <p:cmAuthor id="2" name="髙橋 悠太(takahashi-yuuta)" initials="髙橋" lastIdx="4"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p:cViewPr varScale="1">
        <p:scale>
          <a:sx n="104" d="100"/>
          <a:sy n="104" d="100"/>
        </p:scale>
        <p:origin x="-84" y="-22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953853" indent="0" algn="ctr">
              <a:buNone/>
              <a:defRPr>
                <a:solidFill>
                  <a:schemeClr val="tx1">
                    <a:tint val="75000"/>
                  </a:schemeClr>
                </a:solidFill>
              </a:defRPr>
            </a:lvl2pPr>
            <a:lvl3pPr marL="1907704" indent="0" algn="ctr">
              <a:buNone/>
              <a:defRPr>
                <a:solidFill>
                  <a:schemeClr val="tx1">
                    <a:tint val="75000"/>
                  </a:schemeClr>
                </a:solidFill>
              </a:defRPr>
            </a:lvl3pPr>
            <a:lvl4pPr marL="2861557" indent="0" algn="ctr">
              <a:buNone/>
              <a:defRPr>
                <a:solidFill>
                  <a:schemeClr val="tx1">
                    <a:tint val="75000"/>
                  </a:schemeClr>
                </a:solidFill>
              </a:defRPr>
            </a:lvl4pPr>
            <a:lvl5pPr marL="3815410" indent="0" algn="ctr">
              <a:buNone/>
              <a:defRPr>
                <a:solidFill>
                  <a:schemeClr val="tx1">
                    <a:tint val="75000"/>
                  </a:schemeClr>
                </a:solidFill>
              </a:defRPr>
            </a:lvl5pPr>
            <a:lvl6pPr marL="4769261" indent="0" algn="ctr">
              <a:buNone/>
              <a:defRPr>
                <a:solidFill>
                  <a:schemeClr val="tx1">
                    <a:tint val="75000"/>
                  </a:schemeClr>
                </a:solidFill>
              </a:defRPr>
            </a:lvl6pPr>
            <a:lvl7pPr marL="5723114" indent="0" algn="ctr">
              <a:buNone/>
              <a:defRPr>
                <a:solidFill>
                  <a:schemeClr val="tx1">
                    <a:tint val="75000"/>
                  </a:schemeClr>
                </a:solidFill>
              </a:defRPr>
            </a:lvl7pPr>
            <a:lvl8pPr marL="6676967" indent="0" algn="ctr">
              <a:buNone/>
              <a:defRPr>
                <a:solidFill>
                  <a:schemeClr val="tx1">
                    <a:tint val="75000"/>
                  </a:schemeClr>
                </a:solidFill>
              </a:defRPr>
            </a:lvl8pPr>
            <a:lvl9pPr marL="763081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2018/10/18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2018/10/18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2018/10/18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lvl1pPr>
              <a:defRPr sz="6600"/>
            </a:lvl1pPr>
            <a:lvl2pPr marL="1779327" indent="-825475">
              <a:buFont typeface="Wingdings" panose="05000000000000000000" pitchFamily="2" charset="2"/>
              <a:buChar char="ü"/>
              <a:defRPr sz="6600"/>
            </a:lvl2pPr>
            <a:lvl3pPr>
              <a:defRPr sz="6600"/>
            </a:lvl3pPr>
            <a:lvl4pPr>
              <a:defRPr sz="6600"/>
            </a:lvl4pPr>
            <a:lvl5pPr>
              <a:defRPr sz="6600"/>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2018/10/18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8346"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4173">
                <a:solidFill>
                  <a:schemeClr val="tx1">
                    <a:tint val="75000"/>
                  </a:schemeClr>
                </a:solidFill>
              </a:defRPr>
            </a:lvl1pPr>
            <a:lvl2pPr marL="953853" indent="0">
              <a:buNone/>
              <a:defRPr sz="3755">
                <a:solidFill>
                  <a:schemeClr val="tx1">
                    <a:tint val="75000"/>
                  </a:schemeClr>
                </a:solidFill>
              </a:defRPr>
            </a:lvl2pPr>
            <a:lvl3pPr marL="1907704" indent="0">
              <a:buNone/>
              <a:defRPr sz="3338">
                <a:solidFill>
                  <a:schemeClr val="tx1">
                    <a:tint val="75000"/>
                  </a:schemeClr>
                </a:solidFill>
              </a:defRPr>
            </a:lvl3pPr>
            <a:lvl4pPr marL="2861557" indent="0">
              <a:buNone/>
              <a:defRPr sz="2921">
                <a:solidFill>
                  <a:schemeClr val="tx1">
                    <a:tint val="75000"/>
                  </a:schemeClr>
                </a:solidFill>
              </a:defRPr>
            </a:lvl4pPr>
            <a:lvl5pPr marL="3815410" indent="0">
              <a:buNone/>
              <a:defRPr sz="2921">
                <a:solidFill>
                  <a:schemeClr val="tx1">
                    <a:tint val="75000"/>
                  </a:schemeClr>
                </a:solidFill>
              </a:defRPr>
            </a:lvl5pPr>
            <a:lvl6pPr marL="4769261" indent="0">
              <a:buNone/>
              <a:defRPr sz="2921">
                <a:solidFill>
                  <a:schemeClr val="tx1">
                    <a:tint val="75000"/>
                  </a:schemeClr>
                </a:solidFill>
              </a:defRPr>
            </a:lvl6pPr>
            <a:lvl7pPr marL="5723114" indent="0">
              <a:buNone/>
              <a:defRPr sz="2921">
                <a:solidFill>
                  <a:schemeClr val="tx1">
                    <a:tint val="75000"/>
                  </a:schemeClr>
                </a:solidFill>
              </a:defRPr>
            </a:lvl7pPr>
            <a:lvl8pPr marL="6676967" indent="0">
              <a:buNone/>
              <a:defRPr sz="2921">
                <a:solidFill>
                  <a:schemeClr val="tx1">
                    <a:tint val="75000"/>
                  </a:schemeClr>
                </a:solidFill>
              </a:defRPr>
            </a:lvl8pPr>
            <a:lvl9pPr marL="7630819" indent="0">
              <a:buNone/>
              <a:defRPr sz="2921">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2018/10/18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5841"/>
            </a:lvl1pPr>
            <a:lvl2pPr>
              <a:defRPr sz="5008"/>
            </a:lvl2pPr>
            <a:lvl3pPr>
              <a:defRPr sz="4173"/>
            </a:lvl3pPr>
            <a:lvl4pPr>
              <a:defRPr sz="3755"/>
            </a:lvl4pPr>
            <a:lvl5pPr>
              <a:defRPr sz="3755"/>
            </a:lvl5pPr>
            <a:lvl6pPr>
              <a:defRPr sz="3755"/>
            </a:lvl6pPr>
            <a:lvl7pPr>
              <a:defRPr sz="3755"/>
            </a:lvl7pPr>
            <a:lvl8pPr>
              <a:defRPr sz="3755"/>
            </a:lvl8pPr>
            <a:lvl9pPr>
              <a:defRPr sz="375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5841"/>
            </a:lvl1pPr>
            <a:lvl2pPr>
              <a:defRPr sz="5008"/>
            </a:lvl2pPr>
            <a:lvl3pPr>
              <a:defRPr sz="4173"/>
            </a:lvl3pPr>
            <a:lvl4pPr>
              <a:defRPr sz="3755"/>
            </a:lvl4pPr>
            <a:lvl5pPr>
              <a:defRPr sz="3755"/>
            </a:lvl5pPr>
            <a:lvl6pPr>
              <a:defRPr sz="3755"/>
            </a:lvl6pPr>
            <a:lvl7pPr>
              <a:defRPr sz="3755"/>
            </a:lvl7pPr>
            <a:lvl8pPr>
              <a:defRPr sz="3755"/>
            </a:lvl8pPr>
            <a:lvl9pPr>
              <a:defRPr sz="375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2018/10/18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1" y="1535113"/>
            <a:ext cx="4376870" cy="639762"/>
          </a:xfrm>
        </p:spPr>
        <p:txBody>
          <a:bodyPr anchor="b"/>
          <a:lstStyle>
            <a:lvl1pPr marL="0" indent="0">
              <a:buNone/>
              <a:defRPr sz="5008" b="1"/>
            </a:lvl1pPr>
            <a:lvl2pPr marL="953853" indent="0">
              <a:buNone/>
              <a:defRPr sz="4173" b="1"/>
            </a:lvl2pPr>
            <a:lvl3pPr marL="1907704" indent="0">
              <a:buNone/>
              <a:defRPr sz="3755" b="1"/>
            </a:lvl3pPr>
            <a:lvl4pPr marL="2861557" indent="0">
              <a:buNone/>
              <a:defRPr sz="3338" b="1"/>
            </a:lvl4pPr>
            <a:lvl5pPr marL="3815410" indent="0">
              <a:buNone/>
              <a:defRPr sz="3338" b="1"/>
            </a:lvl5pPr>
            <a:lvl6pPr marL="4769261" indent="0">
              <a:buNone/>
              <a:defRPr sz="3338" b="1"/>
            </a:lvl6pPr>
            <a:lvl7pPr marL="5723114" indent="0">
              <a:buNone/>
              <a:defRPr sz="3338" b="1"/>
            </a:lvl7pPr>
            <a:lvl8pPr marL="6676967" indent="0">
              <a:buNone/>
              <a:defRPr sz="3338" b="1"/>
            </a:lvl8pPr>
            <a:lvl9pPr marL="7630819" indent="0">
              <a:buNone/>
              <a:defRPr sz="3338"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1" y="2174875"/>
            <a:ext cx="4376870" cy="3951288"/>
          </a:xfrm>
        </p:spPr>
        <p:txBody>
          <a:bodyPr/>
          <a:lstStyle>
            <a:lvl1pPr>
              <a:defRPr sz="5008"/>
            </a:lvl1pPr>
            <a:lvl2pPr>
              <a:defRPr sz="4173"/>
            </a:lvl2pPr>
            <a:lvl3pPr>
              <a:defRPr sz="3755"/>
            </a:lvl3pPr>
            <a:lvl4pPr>
              <a:defRPr sz="3338"/>
            </a:lvl4pPr>
            <a:lvl5pPr>
              <a:defRPr sz="3338"/>
            </a:lvl5pPr>
            <a:lvl6pPr>
              <a:defRPr sz="3338"/>
            </a:lvl6pPr>
            <a:lvl7pPr>
              <a:defRPr sz="3338"/>
            </a:lvl7pPr>
            <a:lvl8pPr>
              <a:defRPr sz="3338"/>
            </a:lvl8pPr>
            <a:lvl9pPr>
              <a:defRPr sz="3338"/>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2" y="1535113"/>
            <a:ext cx="4378589" cy="639762"/>
          </a:xfrm>
        </p:spPr>
        <p:txBody>
          <a:bodyPr anchor="b"/>
          <a:lstStyle>
            <a:lvl1pPr marL="0" indent="0">
              <a:buNone/>
              <a:defRPr sz="5008" b="1"/>
            </a:lvl1pPr>
            <a:lvl2pPr marL="953853" indent="0">
              <a:buNone/>
              <a:defRPr sz="4173" b="1"/>
            </a:lvl2pPr>
            <a:lvl3pPr marL="1907704" indent="0">
              <a:buNone/>
              <a:defRPr sz="3755" b="1"/>
            </a:lvl3pPr>
            <a:lvl4pPr marL="2861557" indent="0">
              <a:buNone/>
              <a:defRPr sz="3338" b="1"/>
            </a:lvl4pPr>
            <a:lvl5pPr marL="3815410" indent="0">
              <a:buNone/>
              <a:defRPr sz="3338" b="1"/>
            </a:lvl5pPr>
            <a:lvl6pPr marL="4769261" indent="0">
              <a:buNone/>
              <a:defRPr sz="3338" b="1"/>
            </a:lvl6pPr>
            <a:lvl7pPr marL="5723114" indent="0">
              <a:buNone/>
              <a:defRPr sz="3338" b="1"/>
            </a:lvl7pPr>
            <a:lvl8pPr marL="6676967" indent="0">
              <a:buNone/>
              <a:defRPr sz="3338" b="1"/>
            </a:lvl8pPr>
            <a:lvl9pPr marL="7630819" indent="0">
              <a:buNone/>
              <a:defRPr sz="3338"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2" y="2174875"/>
            <a:ext cx="4378589" cy="3951288"/>
          </a:xfrm>
        </p:spPr>
        <p:txBody>
          <a:bodyPr/>
          <a:lstStyle>
            <a:lvl1pPr>
              <a:defRPr sz="5008"/>
            </a:lvl1pPr>
            <a:lvl2pPr>
              <a:defRPr sz="4173"/>
            </a:lvl2pPr>
            <a:lvl3pPr>
              <a:defRPr sz="3755"/>
            </a:lvl3pPr>
            <a:lvl4pPr>
              <a:defRPr sz="3338"/>
            </a:lvl4pPr>
            <a:lvl5pPr>
              <a:defRPr sz="3338"/>
            </a:lvl5pPr>
            <a:lvl6pPr>
              <a:defRPr sz="3338"/>
            </a:lvl6pPr>
            <a:lvl7pPr>
              <a:defRPr sz="3338"/>
            </a:lvl7pPr>
            <a:lvl8pPr>
              <a:defRPr sz="3338"/>
            </a:lvl8pPr>
            <a:lvl9pPr>
              <a:defRPr sz="3338"/>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2018/10/18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2018/10/18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2018/10/18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4173"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30" cy="5853113"/>
          </a:xfrm>
        </p:spPr>
        <p:txBody>
          <a:bodyPr/>
          <a:lstStyle>
            <a:lvl1pPr>
              <a:defRPr sz="6676"/>
            </a:lvl1pPr>
            <a:lvl2pPr>
              <a:defRPr sz="5841"/>
            </a:lvl2pPr>
            <a:lvl3pPr>
              <a:defRPr sz="5008"/>
            </a:lvl3pPr>
            <a:lvl4pPr>
              <a:defRPr sz="4173"/>
            </a:lvl4pPr>
            <a:lvl5pPr>
              <a:defRPr sz="4173"/>
            </a:lvl5pPr>
            <a:lvl6pPr>
              <a:defRPr sz="4173"/>
            </a:lvl6pPr>
            <a:lvl7pPr>
              <a:defRPr sz="4173"/>
            </a:lvl7pPr>
            <a:lvl8pPr>
              <a:defRPr sz="4173"/>
            </a:lvl8pPr>
            <a:lvl9pPr>
              <a:defRPr sz="417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2921"/>
            </a:lvl1pPr>
            <a:lvl2pPr marL="953853" indent="0">
              <a:buNone/>
              <a:defRPr sz="2503"/>
            </a:lvl2pPr>
            <a:lvl3pPr marL="1907704" indent="0">
              <a:buNone/>
              <a:defRPr sz="2086"/>
            </a:lvl3pPr>
            <a:lvl4pPr marL="2861557" indent="0">
              <a:buNone/>
              <a:defRPr sz="1878"/>
            </a:lvl4pPr>
            <a:lvl5pPr marL="3815410" indent="0">
              <a:buNone/>
              <a:defRPr sz="1878"/>
            </a:lvl5pPr>
            <a:lvl6pPr marL="4769261" indent="0">
              <a:buNone/>
              <a:defRPr sz="1878"/>
            </a:lvl6pPr>
            <a:lvl7pPr marL="5723114" indent="0">
              <a:buNone/>
              <a:defRPr sz="1878"/>
            </a:lvl7pPr>
            <a:lvl8pPr marL="6676967" indent="0">
              <a:buNone/>
              <a:defRPr sz="1878"/>
            </a:lvl8pPr>
            <a:lvl9pPr marL="7630819" indent="0">
              <a:buNone/>
              <a:defRPr sz="187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2018/10/18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4173"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6676"/>
            </a:lvl1pPr>
            <a:lvl2pPr marL="953853" indent="0">
              <a:buNone/>
              <a:defRPr sz="5841"/>
            </a:lvl2pPr>
            <a:lvl3pPr marL="1907704" indent="0">
              <a:buNone/>
              <a:defRPr sz="5008"/>
            </a:lvl3pPr>
            <a:lvl4pPr marL="2861557" indent="0">
              <a:buNone/>
              <a:defRPr sz="4173"/>
            </a:lvl4pPr>
            <a:lvl5pPr marL="3815410" indent="0">
              <a:buNone/>
              <a:defRPr sz="4173"/>
            </a:lvl5pPr>
            <a:lvl6pPr marL="4769261" indent="0">
              <a:buNone/>
              <a:defRPr sz="4173"/>
            </a:lvl6pPr>
            <a:lvl7pPr marL="5723114" indent="0">
              <a:buNone/>
              <a:defRPr sz="4173"/>
            </a:lvl7pPr>
            <a:lvl8pPr marL="6676967" indent="0">
              <a:buNone/>
              <a:defRPr sz="4173"/>
            </a:lvl8pPr>
            <a:lvl9pPr marL="7630819" indent="0">
              <a:buNone/>
              <a:defRPr sz="4173"/>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2921"/>
            </a:lvl1pPr>
            <a:lvl2pPr marL="953853" indent="0">
              <a:buNone/>
              <a:defRPr sz="2503"/>
            </a:lvl2pPr>
            <a:lvl3pPr marL="1907704" indent="0">
              <a:buNone/>
              <a:defRPr sz="2086"/>
            </a:lvl3pPr>
            <a:lvl4pPr marL="2861557" indent="0">
              <a:buNone/>
              <a:defRPr sz="1878"/>
            </a:lvl4pPr>
            <a:lvl5pPr marL="3815410" indent="0">
              <a:buNone/>
              <a:defRPr sz="1878"/>
            </a:lvl5pPr>
            <a:lvl6pPr marL="4769261" indent="0">
              <a:buNone/>
              <a:defRPr sz="1878"/>
            </a:lvl6pPr>
            <a:lvl7pPr marL="5723114" indent="0">
              <a:buNone/>
              <a:defRPr sz="1878"/>
            </a:lvl7pPr>
            <a:lvl8pPr marL="6676967" indent="0">
              <a:buNone/>
              <a:defRPr sz="1878"/>
            </a:lvl8pPr>
            <a:lvl9pPr marL="7630819" indent="0">
              <a:buNone/>
              <a:defRPr sz="187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2018/10/18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2503">
                <a:solidFill>
                  <a:schemeClr val="tx1">
                    <a:tint val="75000"/>
                  </a:schemeClr>
                </a:solidFill>
              </a:defRPr>
            </a:lvl1pPr>
          </a:lstStyle>
          <a:p>
            <a:fld id="{7372D545-8467-428C-B4B7-668AFE11EB3F}" type="datetimeFigureOut">
              <a:rPr kumimoji="1" lang="ja-JP" altLang="en-US" smtClean="0"/>
              <a:t>2018/10/18</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250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2503">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07704" rtl="0" eaLnBrk="1" latinLnBrk="0" hangingPunct="1">
        <a:spcBef>
          <a:spcPct val="0"/>
        </a:spcBef>
        <a:buNone/>
        <a:defRPr kumimoji="1" sz="9179" kern="1200">
          <a:solidFill>
            <a:schemeClr val="tx1"/>
          </a:solidFill>
          <a:latin typeface="+mj-lt"/>
          <a:ea typeface="+mj-ea"/>
          <a:cs typeface="+mj-cs"/>
        </a:defRPr>
      </a:lvl1pPr>
    </p:titleStyle>
    <p:bodyStyle>
      <a:lvl1pPr marL="715390" indent="-715390" algn="l" defTabSz="1907704" rtl="0" eaLnBrk="1" latinLnBrk="0" hangingPunct="1">
        <a:spcBef>
          <a:spcPct val="20000"/>
        </a:spcBef>
        <a:buFont typeface="Arial" pitchFamily="34" charset="0"/>
        <a:buChar char="•"/>
        <a:defRPr kumimoji="1" sz="6676" kern="1200">
          <a:solidFill>
            <a:schemeClr val="tx1"/>
          </a:solidFill>
          <a:latin typeface="+mn-lt"/>
          <a:ea typeface="+mn-ea"/>
          <a:cs typeface="+mn-cs"/>
        </a:defRPr>
      </a:lvl1pPr>
      <a:lvl2pPr marL="1550010" indent="-596157" algn="l" defTabSz="1907704" rtl="0" eaLnBrk="1" latinLnBrk="0" hangingPunct="1">
        <a:spcBef>
          <a:spcPct val="20000"/>
        </a:spcBef>
        <a:buFont typeface="Arial" pitchFamily="34" charset="0"/>
        <a:buChar char="–"/>
        <a:defRPr kumimoji="1" sz="5841" kern="1200">
          <a:solidFill>
            <a:schemeClr val="tx1"/>
          </a:solidFill>
          <a:latin typeface="+mn-lt"/>
          <a:ea typeface="+mn-ea"/>
          <a:cs typeface="+mn-cs"/>
        </a:defRPr>
      </a:lvl2pPr>
      <a:lvl3pPr marL="2384631" indent="-476926" algn="l" defTabSz="1907704" rtl="0" eaLnBrk="1" latinLnBrk="0" hangingPunct="1">
        <a:spcBef>
          <a:spcPct val="20000"/>
        </a:spcBef>
        <a:buFont typeface="Arial" pitchFamily="34" charset="0"/>
        <a:buChar char="•"/>
        <a:defRPr kumimoji="1" sz="5008" kern="1200">
          <a:solidFill>
            <a:schemeClr val="tx1"/>
          </a:solidFill>
          <a:latin typeface="+mn-lt"/>
          <a:ea typeface="+mn-ea"/>
          <a:cs typeface="+mn-cs"/>
        </a:defRPr>
      </a:lvl3pPr>
      <a:lvl4pPr marL="3338484" indent="-476926" algn="l" defTabSz="1907704" rtl="0" eaLnBrk="1" latinLnBrk="0" hangingPunct="1">
        <a:spcBef>
          <a:spcPct val="20000"/>
        </a:spcBef>
        <a:buFont typeface="Arial" pitchFamily="34" charset="0"/>
        <a:buChar char="–"/>
        <a:defRPr kumimoji="1" sz="4173" kern="1200">
          <a:solidFill>
            <a:schemeClr val="tx1"/>
          </a:solidFill>
          <a:latin typeface="+mn-lt"/>
          <a:ea typeface="+mn-ea"/>
          <a:cs typeface="+mn-cs"/>
        </a:defRPr>
      </a:lvl4pPr>
      <a:lvl5pPr marL="4292336" indent="-476926" algn="l" defTabSz="1907704" rtl="0" eaLnBrk="1" latinLnBrk="0" hangingPunct="1">
        <a:spcBef>
          <a:spcPct val="20000"/>
        </a:spcBef>
        <a:buFont typeface="Arial" pitchFamily="34" charset="0"/>
        <a:buChar char="»"/>
        <a:defRPr kumimoji="1" sz="4173" kern="1200">
          <a:solidFill>
            <a:schemeClr val="tx1"/>
          </a:solidFill>
          <a:latin typeface="+mn-lt"/>
          <a:ea typeface="+mn-ea"/>
          <a:cs typeface="+mn-cs"/>
        </a:defRPr>
      </a:lvl5pPr>
      <a:lvl6pPr marL="5246188" indent="-476926" algn="l" defTabSz="1907704" rtl="0" eaLnBrk="1" latinLnBrk="0" hangingPunct="1">
        <a:spcBef>
          <a:spcPct val="20000"/>
        </a:spcBef>
        <a:buFont typeface="Arial" pitchFamily="34" charset="0"/>
        <a:buChar char="•"/>
        <a:defRPr kumimoji="1" sz="4173" kern="1200">
          <a:solidFill>
            <a:schemeClr val="tx1"/>
          </a:solidFill>
          <a:latin typeface="+mn-lt"/>
          <a:ea typeface="+mn-ea"/>
          <a:cs typeface="+mn-cs"/>
        </a:defRPr>
      </a:lvl6pPr>
      <a:lvl7pPr marL="6200041" indent="-476926" algn="l" defTabSz="1907704" rtl="0" eaLnBrk="1" latinLnBrk="0" hangingPunct="1">
        <a:spcBef>
          <a:spcPct val="20000"/>
        </a:spcBef>
        <a:buFont typeface="Arial" pitchFamily="34" charset="0"/>
        <a:buChar char="•"/>
        <a:defRPr kumimoji="1" sz="4173" kern="1200">
          <a:solidFill>
            <a:schemeClr val="tx1"/>
          </a:solidFill>
          <a:latin typeface="+mn-lt"/>
          <a:ea typeface="+mn-ea"/>
          <a:cs typeface="+mn-cs"/>
        </a:defRPr>
      </a:lvl7pPr>
      <a:lvl8pPr marL="7153894" indent="-476926" algn="l" defTabSz="1907704" rtl="0" eaLnBrk="1" latinLnBrk="0" hangingPunct="1">
        <a:spcBef>
          <a:spcPct val="20000"/>
        </a:spcBef>
        <a:buFont typeface="Arial" pitchFamily="34" charset="0"/>
        <a:buChar char="•"/>
        <a:defRPr kumimoji="1" sz="4173" kern="1200">
          <a:solidFill>
            <a:schemeClr val="tx1"/>
          </a:solidFill>
          <a:latin typeface="+mn-lt"/>
          <a:ea typeface="+mn-ea"/>
          <a:cs typeface="+mn-cs"/>
        </a:defRPr>
      </a:lvl8pPr>
      <a:lvl9pPr marL="8107745" indent="-476926" algn="l" defTabSz="1907704" rtl="0" eaLnBrk="1" latinLnBrk="0" hangingPunct="1">
        <a:spcBef>
          <a:spcPct val="20000"/>
        </a:spcBef>
        <a:buFont typeface="Arial" pitchFamily="34" charset="0"/>
        <a:buChar char="•"/>
        <a:defRPr kumimoji="1" sz="4173" kern="1200">
          <a:solidFill>
            <a:schemeClr val="tx1"/>
          </a:solidFill>
          <a:latin typeface="+mn-lt"/>
          <a:ea typeface="+mn-ea"/>
          <a:cs typeface="+mn-cs"/>
        </a:defRPr>
      </a:lvl9pPr>
    </p:bodyStyle>
    <p:otherStyle>
      <a:defPPr>
        <a:defRPr lang="ja-JP"/>
      </a:defPPr>
      <a:lvl1pPr marL="0" algn="l" defTabSz="1907704" rtl="0" eaLnBrk="1" latinLnBrk="0" hangingPunct="1">
        <a:defRPr kumimoji="1" sz="3755" kern="1200">
          <a:solidFill>
            <a:schemeClr val="tx1"/>
          </a:solidFill>
          <a:latin typeface="+mn-lt"/>
          <a:ea typeface="+mn-ea"/>
          <a:cs typeface="+mn-cs"/>
        </a:defRPr>
      </a:lvl1pPr>
      <a:lvl2pPr marL="953853" algn="l" defTabSz="1907704" rtl="0" eaLnBrk="1" latinLnBrk="0" hangingPunct="1">
        <a:defRPr kumimoji="1" sz="3755" kern="1200">
          <a:solidFill>
            <a:schemeClr val="tx1"/>
          </a:solidFill>
          <a:latin typeface="+mn-lt"/>
          <a:ea typeface="+mn-ea"/>
          <a:cs typeface="+mn-cs"/>
        </a:defRPr>
      </a:lvl2pPr>
      <a:lvl3pPr marL="1907704" algn="l" defTabSz="1907704" rtl="0" eaLnBrk="1" latinLnBrk="0" hangingPunct="1">
        <a:defRPr kumimoji="1" sz="3755" kern="1200">
          <a:solidFill>
            <a:schemeClr val="tx1"/>
          </a:solidFill>
          <a:latin typeface="+mn-lt"/>
          <a:ea typeface="+mn-ea"/>
          <a:cs typeface="+mn-cs"/>
        </a:defRPr>
      </a:lvl3pPr>
      <a:lvl4pPr marL="2861557" algn="l" defTabSz="1907704" rtl="0" eaLnBrk="1" latinLnBrk="0" hangingPunct="1">
        <a:defRPr kumimoji="1" sz="3755" kern="1200">
          <a:solidFill>
            <a:schemeClr val="tx1"/>
          </a:solidFill>
          <a:latin typeface="+mn-lt"/>
          <a:ea typeface="+mn-ea"/>
          <a:cs typeface="+mn-cs"/>
        </a:defRPr>
      </a:lvl4pPr>
      <a:lvl5pPr marL="3815410" algn="l" defTabSz="1907704" rtl="0" eaLnBrk="1" latinLnBrk="0" hangingPunct="1">
        <a:defRPr kumimoji="1" sz="3755" kern="1200">
          <a:solidFill>
            <a:schemeClr val="tx1"/>
          </a:solidFill>
          <a:latin typeface="+mn-lt"/>
          <a:ea typeface="+mn-ea"/>
          <a:cs typeface="+mn-cs"/>
        </a:defRPr>
      </a:lvl5pPr>
      <a:lvl6pPr marL="4769261" algn="l" defTabSz="1907704" rtl="0" eaLnBrk="1" latinLnBrk="0" hangingPunct="1">
        <a:defRPr kumimoji="1" sz="3755" kern="1200">
          <a:solidFill>
            <a:schemeClr val="tx1"/>
          </a:solidFill>
          <a:latin typeface="+mn-lt"/>
          <a:ea typeface="+mn-ea"/>
          <a:cs typeface="+mn-cs"/>
        </a:defRPr>
      </a:lvl6pPr>
      <a:lvl7pPr marL="5723114" algn="l" defTabSz="1907704" rtl="0" eaLnBrk="1" latinLnBrk="0" hangingPunct="1">
        <a:defRPr kumimoji="1" sz="3755" kern="1200">
          <a:solidFill>
            <a:schemeClr val="tx1"/>
          </a:solidFill>
          <a:latin typeface="+mn-lt"/>
          <a:ea typeface="+mn-ea"/>
          <a:cs typeface="+mn-cs"/>
        </a:defRPr>
      </a:lvl7pPr>
      <a:lvl8pPr marL="6676967" algn="l" defTabSz="1907704" rtl="0" eaLnBrk="1" latinLnBrk="0" hangingPunct="1">
        <a:defRPr kumimoji="1" sz="3755" kern="1200">
          <a:solidFill>
            <a:schemeClr val="tx1"/>
          </a:solidFill>
          <a:latin typeface="+mn-lt"/>
          <a:ea typeface="+mn-ea"/>
          <a:cs typeface="+mn-cs"/>
        </a:defRPr>
      </a:lvl8pPr>
      <a:lvl9pPr marL="7630819" algn="l" defTabSz="1907704" rtl="0" eaLnBrk="1" latinLnBrk="0" hangingPunct="1">
        <a:defRPr kumimoji="1" sz="37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hlw.go.jp/kouseiroudoushou/shozaiannai/roudoukyoku/" TargetMode="External"/><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hyperlink" Target="https://www.mhlw.go.jp/bunya/roudoukijun/roudoujouken01/"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0" y="369384"/>
            <a:ext cx="9907200" cy="651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p:txBody>
      </p:sp>
      <p:sp>
        <p:nvSpPr>
          <p:cNvPr id="4" name="タイトル 3"/>
          <p:cNvSpPr>
            <a:spLocks noGrp="1"/>
          </p:cNvSpPr>
          <p:nvPr>
            <p:ph type="title"/>
          </p:nvPr>
        </p:nvSpPr>
        <p:spPr>
          <a:xfrm>
            <a:off x="0" y="-1"/>
            <a:ext cx="9906000" cy="576000"/>
          </a:xfrm>
          <a:solidFill>
            <a:schemeClr val="tx2"/>
          </a:solidFill>
        </p:spPr>
        <p:txBody>
          <a:bodyPr vert="horz" wrap="square" lIns="91440" tIns="52000" rIns="91440" bIns="52000" rtlCol="0" anchor="b" anchorCtr="1">
            <a:spAutoFit/>
          </a:bodyPr>
          <a:lstStyle/>
          <a:p>
            <a:pPr marL="123821" defTabSz="1320759">
              <a:spcBef>
                <a:spcPts val="0"/>
              </a:spcBef>
            </a:pPr>
            <a:r>
              <a:rPr lang="ja-JP" altLang="en-US" sz="20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３６</a:t>
            </a:r>
            <a:r>
              <a:rPr lang="ja-JP" altLang="en-US" sz="20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協定届の記載例（特別条項）</a:t>
            </a:r>
            <a:r>
              <a:rPr lang="en-US" altLang="ja-JP" sz="20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r>
            <a:br>
              <a:rPr lang="en-US" altLang="ja-JP" sz="20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br>
            <a:r>
              <a:rPr lang="ja-JP" altLang="en-US" sz="800" dirty="0" smtClean="0">
                <a:solidFill>
                  <a:schemeClr val="bg1"/>
                </a:solidFill>
                <a:latin typeface="メイリオ" panose="020B0604030504040204" pitchFamily="50" charset="-128"/>
                <a:ea typeface="メイリオ" panose="020B0604030504040204" pitchFamily="50" charset="-128"/>
              </a:rPr>
              <a:t>（様式第９号の２（第</a:t>
            </a:r>
            <a:r>
              <a:rPr lang="en-US" altLang="ja-JP" sz="800" dirty="0" smtClean="0">
                <a:solidFill>
                  <a:schemeClr val="bg1"/>
                </a:solidFill>
                <a:latin typeface="メイリオ" panose="020B0604030504040204" pitchFamily="50" charset="-128"/>
                <a:ea typeface="メイリオ" panose="020B0604030504040204" pitchFamily="50" charset="-128"/>
              </a:rPr>
              <a:t>16</a:t>
            </a:r>
            <a:r>
              <a:rPr lang="ja-JP" altLang="en-US" sz="800" dirty="0" smtClean="0">
                <a:solidFill>
                  <a:schemeClr val="bg1"/>
                </a:solidFill>
                <a:latin typeface="メイリオ" panose="020B0604030504040204" pitchFamily="50" charset="-128"/>
                <a:ea typeface="メイリオ" panose="020B0604030504040204" pitchFamily="50" charset="-128"/>
              </a:rPr>
              <a:t>条第１項関係））</a:t>
            </a:r>
            <a:endParaRPr lang="ja-JP" altLang="en-US" sz="3200" dirty="0">
              <a:solidFill>
                <a:schemeClr val="bg1"/>
              </a:solidFill>
              <a:latin typeface="メイリオ" panose="020B0604030504040204" pitchFamily="50" charset="-128"/>
              <a:ea typeface="メイリオ" panose="020B0604030504040204" pitchFamily="50" charset="-128"/>
            </a:endParaRPr>
          </a:p>
        </p:txBody>
      </p:sp>
      <p:sp>
        <p:nvSpPr>
          <p:cNvPr id="14" name="コンテンツ プレースホルダー 4"/>
          <p:cNvSpPr txBox="1">
            <a:spLocks/>
          </p:cNvSpPr>
          <p:nvPr/>
        </p:nvSpPr>
        <p:spPr>
          <a:xfrm>
            <a:off x="56456" y="620744"/>
            <a:ext cx="9777346" cy="828000"/>
          </a:xfrm>
          <a:prstGeom prst="rect">
            <a:avLst/>
          </a:prstGeom>
          <a:solidFill>
            <a:srgbClr val="FFFFCC"/>
          </a:solidFill>
        </p:spPr>
        <p:txBody>
          <a:bodyPr vert="horz" wrap="square" lIns="36000" tIns="36000" rIns="36000" bIns="36000" numCol="3" spcCol="144000" rtlCol="0">
            <a:spAutoFit/>
          </a:bodyPr>
          <a:lst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a:lstStyle>
          <a:p>
            <a:pPr marL="92075" indent="-92075">
              <a:spcBef>
                <a:spcPts val="0"/>
              </a:spcBef>
              <a:buClr>
                <a:schemeClr val="tx1"/>
              </a:buClr>
              <a:buFont typeface="Wingdings" panose="05000000000000000000" pitchFamily="2" charset="2"/>
              <a:buChar char="u"/>
            </a:pPr>
            <a:r>
              <a:rPr lang="ja-JP" altLang="en-US" sz="800" dirty="0" smtClean="0">
                <a:solidFill>
                  <a:srgbClr val="FF0000"/>
                </a:solidFill>
                <a:latin typeface="メイリオ" panose="020B0604030504040204" pitchFamily="50" charset="-128"/>
                <a:ea typeface="メイリオ" panose="020B0604030504040204" pitchFamily="50" charset="-128"/>
              </a:rPr>
              <a:t>臨時的に限度時間を超えて労働させる場合には様式第９号の２の協定届の届出が必要です。</a:t>
            </a:r>
            <a:endParaRPr lang="en-US" altLang="ja-JP" sz="800" dirty="0">
              <a:solidFill>
                <a:srgbClr val="FF0000"/>
              </a:solidFill>
              <a:latin typeface="メイリオ" panose="020B0604030504040204" pitchFamily="50" charset="-128"/>
              <a:ea typeface="メイリオ" panose="020B0604030504040204" pitchFamily="50" charset="-128"/>
            </a:endParaRPr>
          </a:p>
          <a:p>
            <a:pPr marL="92075" indent="-92075">
              <a:spcBef>
                <a:spcPts val="0"/>
              </a:spcBef>
              <a:buFont typeface="Wingdings" panose="05000000000000000000" pitchFamily="2" charset="2"/>
              <a:buChar char="u"/>
            </a:pPr>
            <a:r>
              <a:rPr lang="ja-JP" altLang="en-US" sz="800" dirty="0" smtClean="0">
                <a:latin typeface="メイリオ" panose="020B0604030504040204" pitchFamily="50" charset="-128"/>
                <a:ea typeface="メイリオ" panose="020B0604030504040204" pitchFamily="50" charset="-128"/>
              </a:rPr>
              <a:t>様式第９号の２は、</a:t>
            </a:r>
            <a:r>
              <a:rPr lang="en-US" altLang="ja-JP" sz="800" dirty="0" smtClean="0">
                <a:latin typeface="メイリオ" panose="020B0604030504040204" pitchFamily="50" charset="-128"/>
                <a:ea typeface="メイリオ" panose="020B0604030504040204" pitchFamily="50" charset="-128"/>
              </a:rPr>
              <a:t/>
            </a:r>
            <a:br>
              <a:rPr lang="en-US" altLang="ja-JP" sz="800" dirty="0" smtClean="0">
                <a:latin typeface="メイリオ" panose="020B0604030504040204" pitchFamily="50" charset="-128"/>
                <a:ea typeface="メイリオ" panose="020B0604030504040204" pitchFamily="50" charset="-128"/>
              </a:rPr>
            </a:br>
            <a:r>
              <a:rPr lang="ja-JP" altLang="en-US" sz="800" dirty="0" smtClean="0">
                <a:latin typeface="メイリオ" panose="020B0604030504040204" pitchFamily="50" charset="-128"/>
                <a:ea typeface="メイリオ" panose="020B0604030504040204" pitchFamily="50" charset="-128"/>
              </a:rPr>
              <a:t>・限度時間内の時間外労働についての届出書（１枚目）と、</a:t>
            </a:r>
            <a:r>
              <a:rPr lang="en-US" altLang="ja-JP" sz="800" dirty="0" smtClean="0">
                <a:latin typeface="メイリオ" panose="020B0604030504040204" pitchFamily="50" charset="-128"/>
                <a:ea typeface="メイリオ" panose="020B0604030504040204" pitchFamily="50" charset="-128"/>
              </a:rPr>
              <a:t/>
            </a:r>
            <a:br>
              <a:rPr lang="en-US" altLang="ja-JP" sz="800" dirty="0" smtClean="0">
                <a:latin typeface="メイリオ" panose="020B0604030504040204" pitchFamily="50" charset="-128"/>
                <a:ea typeface="メイリオ" panose="020B0604030504040204" pitchFamily="50" charset="-128"/>
              </a:rPr>
            </a:br>
            <a:r>
              <a:rPr lang="ja-JP" altLang="en-US" sz="800" dirty="0" smtClean="0">
                <a:latin typeface="メイリオ" panose="020B0604030504040204" pitchFamily="50" charset="-128"/>
                <a:ea typeface="メイリオ" panose="020B0604030504040204" pitchFamily="50" charset="-128"/>
              </a:rPr>
              <a:t>・限度時間を超える時間外労働についての届出書（２枚目）</a:t>
            </a:r>
            <a:r>
              <a:rPr lang="en-US" altLang="ja-JP" sz="800" dirty="0" smtClean="0">
                <a:latin typeface="メイリオ" panose="020B0604030504040204" pitchFamily="50" charset="-128"/>
                <a:ea typeface="メイリオ" panose="020B0604030504040204" pitchFamily="50" charset="-128"/>
              </a:rPr>
              <a:t/>
            </a:r>
            <a:br>
              <a:rPr lang="en-US" altLang="ja-JP" sz="800" dirty="0" smtClean="0">
                <a:latin typeface="メイリオ" panose="020B0604030504040204" pitchFamily="50" charset="-128"/>
                <a:ea typeface="メイリオ" panose="020B0604030504040204" pitchFamily="50" charset="-128"/>
              </a:rPr>
            </a:br>
            <a:r>
              <a:rPr lang="ja-JP" altLang="en-US" sz="800" dirty="0" smtClean="0">
                <a:latin typeface="メイリオ" panose="020B0604030504040204" pitchFamily="50" charset="-128"/>
                <a:ea typeface="メイリオ" panose="020B0604030504040204" pitchFamily="50" charset="-128"/>
              </a:rPr>
              <a:t>の</a:t>
            </a:r>
            <a:r>
              <a:rPr lang="ja-JP" altLang="en-US" sz="800" b="1" dirty="0" smtClean="0">
                <a:solidFill>
                  <a:srgbClr val="FF0000"/>
                </a:solidFill>
                <a:latin typeface="メイリオ" panose="020B0604030504040204" pitchFamily="50" charset="-128"/>
                <a:ea typeface="メイリオ" panose="020B0604030504040204" pitchFamily="50" charset="-128"/>
              </a:rPr>
              <a:t>２枚</a:t>
            </a:r>
            <a:r>
              <a:rPr lang="ja-JP" altLang="en-US" sz="800" dirty="0" smtClean="0">
                <a:latin typeface="メイリオ" panose="020B0604030504040204" pitchFamily="50" charset="-128"/>
                <a:ea typeface="メイリオ" panose="020B0604030504040204" pitchFamily="50" charset="-128"/>
              </a:rPr>
              <a:t>の記載が必要です。</a:t>
            </a:r>
            <a:endParaRPr lang="en-US" altLang="ja-JP" sz="800" dirty="0">
              <a:latin typeface="メイリオ" panose="020B0604030504040204" pitchFamily="50" charset="-128"/>
              <a:ea typeface="メイリオ" panose="020B0604030504040204" pitchFamily="50" charset="-128"/>
            </a:endParaRPr>
          </a:p>
          <a:p>
            <a:pPr marL="92075" indent="-92075">
              <a:spcBef>
                <a:spcPts val="0"/>
              </a:spcBef>
              <a:buFont typeface="Wingdings" panose="05000000000000000000" pitchFamily="2" charset="2"/>
              <a:buChar char="u"/>
            </a:pPr>
            <a:r>
              <a:rPr lang="ja-JP" altLang="en-US" sz="800" dirty="0" smtClean="0">
                <a:latin typeface="メイリオ" panose="020B0604030504040204" pitchFamily="50" charset="-128"/>
                <a:ea typeface="メイリオ" panose="020B0604030504040204" pitchFamily="50" charset="-128"/>
              </a:rPr>
              <a:t>３６協定で締結した内容を協定届（本様式）に転記して届け出てください。</a:t>
            </a:r>
            <a:endParaRPr lang="en-US" altLang="ja-JP" sz="800" dirty="0" smtClean="0">
              <a:latin typeface="メイリオ" panose="020B0604030504040204" pitchFamily="50" charset="-128"/>
              <a:ea typeface="メイリオ" panose="020B0604030504040204" pitchFamily="50" charset="-128"/>
            </a:endParaRPr>
          </a:p>
          <a:p>
            <a:pPr marL="182563" lvl="1" indent="-87313">
              <a:spcBef>
                <a:spcPts val="0"/>
              </a:spcBef>
            </a:pPr>
            <a:r>
              <a:rPr lang="ja-JP" altLang="en-US" sz="700" dirty="0" smtClean="0">
                <a:latin typeface="メイリオ" panose="020B0604030504040204" pitchFamily="50" charset="-128"/>
                <a:ea typeface="メイリオ" panose="020B0604030504040204" pitchFamily="50" charset="-128"/>
              </a:rPr>
              <a:t>３６協定届（本様式）を用いて３６協定を締結することもできます。</a:t>
            </a:r>
            <a:r>
              <a:rPr lang="en-US" altLang="ja-JP" sz="700" dirty="0" smtClean="0">
                <a:latin typeface="メイリオ" panose="020B0604030504040204" pitchFamily="50" charset="-128"/>
                <a:ea typeface="メイリオ" panose="020B0604030504040204" pitchFamily="50" charset="-128"/>
              </a:rPr>
              <a:t/>
            </a:r>
            <a:br>
              <a:rPr lang="en-US" altLang="ja-JP" sz="700" dirty="0" smtClean="0">
                <a:latin typeface="メイリオ" panose="020B0604030504040204" pitchFamily="50" charset="-128"/>
                <a:ea typeface="メイリオ" panose="020B0604030504040204" pitchFamily="50" charset="-128"/>
              </a:rPr>
            </a:br>
            <a:r>
              <a:rPr lang="ja-JP" altLang="en-US" sz="700" dirty="0" smtClean="0">
                <a:latin typeface="メイリオ" panose="020B0604030504040204" pitchFamily="50" charset="-128"/>
                <a:ea typeface="メイリオ" panose="020B0604030504040204" pitchFamily="50" charset="-128"/>
              </a:rPr>
              <a:t>その場合には、労働者代表の署名又は記名・押印が必要です。</a:t>
            </a:r>
            <a:endParaRPr lang="en-US" altLang="ja-JP" sz="700" dirty="0" smtClean="0">
              <a:latin typeface="メイリオ" panose="020B0604030504040204" pitchFamily="50" charset="-128"/>
              <a:ea typeface="メイリオ" panose="020B0604030504040204" pitchFamily="50" charset="-128"/>
            </a:endParaRPr>
          </a:p>
          <a:p>
            <a:pPr marL="182563" lvl="1" indent="-87313">
              <a:spcBef>
                <a:spcPts val="0"/>
              </a:spcBef>
            </a:pPr>
            <a:r>
              <a:rPr lang="ja-JP" altLang="en-US" sz="700" dirty="0" smtClean="0">
                <a:latin typeface="メイリオ" panose="020B0604030504040204" pitchFamily="50" charset="-128"/>
                <a:ea typeface="メイリオ" panose="020B0604030504040204" pitchFamily="50" charset="-128"/>
              </a:rPr>
              <a:t>必要事項の記載があれば、協定届様式以外の形式でも届出できます。</a:t>
            </a:r>
            <a:endParaRPr lang="en-US" altLang="ja-JP" sz="800" dirty="0" smtClean="0">
              <a:latin typeface="メイリオ" panose="020B0604030504040204" pitchFamily="50" charset="-128"/>
              <a:ea typeface="メイリオ" panose="020B0604030504040204" pitchFamily="50" charset="-128"/>
            </a:endParaRPr>
          </a:p>
          <a:p>
            <a:pPr marL="92075" indent="-92075">
              <a:spcBef>
                <a:spcPts val="0"/>
              </a:spcBef>
              <a:buFont typeface="Wingdings" panose="05000000000000000000" pitchFamily="2" charset="2"/>
              <a:buChar char="u"/>
            </a:pPr>
            <a:endParaRPr lang="en-US" altLang="ja-JP" sz="800" dirty="0" smtClean="0">
              <a:latin typeface="メイリオ" panose="020B0604030504040204" pitchFamily="50" charset="-128"/>
              <a:ea typeface="メイリオ" panose="020B0604030504040204" pitchFamily="50" charset="-128"/>
            </a:endParaRPr>
          </a:p>
          <a:p>
            <a:pPr marL="92075" indent="-92075">
              <a:spcBef>
                <a:spcPts val="0"/>
              </a:spcBef>
              <a:buFont typeface="Wingdings" panose="05000000000000000000" pitchFamily="2" charset="2"/>
              <a:buChar char="u"/>
            </a:pPr>
            <a:r>
              <a:rPr lang="ja-JP" altLang="en-US" sz="800" dirty="0" smtClean="0">
                <a:latin typeface="メイリオ" panose="020B0604030504040204" pitchFamily="50" charset="-128"/>
                <a:ea typeface="メイリオ" panose="020B0604030504040204" pitchFamily="50" charset="-128"/>
              </a:rPr>
              <a:t>３６協定の届出は電子申請でも行うことができます。</a:t>
            </a:r>
            <a:endParaRPr lang="en-US" altLang="ja-JP" sz="800" dirty="0" smtClean="0">
              <a:latin typeface="メイリオ" panose="020B0604030504040204" pitchFamily="50" charset="-128"/>
              <a:ea typeface="メイリオ" panose="020B0604030504040204" pitchFamily="50" charset="-128"/>
            </a:endParaRPr>
          </a:p>
          <a:p>
            <a:pPr marL="92075" indent="-92075">
              <a:spcBef>
                <a:spcPts val="0"/>
              </a:spcBef>
              <a:buFont typeface="Wingdings" panose="05000000000000000000" pitchFamily="2" charset="2"/>
              <a:buChar char="u"/>
            </a:pPr>
            <a:r>
              <a:rPr lang="ja-JP" altLang="en-US" sz="800" dirty="0" smtClean="0">
                <a:latin typeface="メイリオ" panose="020B0604030504040204" pitchFamily="50" charset="-128"/>
                <a:ea typeface="メイリオ" panose="020B0604030504040204" pitchFamily="50" charset="-128"/>
              </a:rPr>
              <a:t>（任意）の欄は、記載しなくても構いません。</a:t>
            </a:r>
            <a:endParaRPr lang="en-US" altLang="ja-JP" sz="800" dirty="0">
              <a:latin typeface="メイリオ" panose="020B0604030504040204" pitchFamily="50" charset="-128"/>
              <a:ea typeface="メイリオ" panose="020B0604030504040204" pitchFamily="50" charset="-128"/>
            </a:endParaRPr>
          </a:p>
        </p:txBody>
      </p:sp>
      <p:pic>
        <p:nvPicPr>
          <p:cNvPr id="113" name="図 112"/>
          <p:cNvPicPr>
            <a:picLocks noChangeAspect="1"/>
          </p:cNvPicPr>
          <p:nvPr/>
        </p:nvPicPr>
        <p:blipFill rotWithShape="1">
          <a:blip r:embed="rId2">
            <a:extLst>
              <a:ext uri="{28A0092B-C50C-407E-A947-70E740481C1C}">
                <a14:useLocalDpi xmlns:a14="http://schemas.microsoft.com/office/drawing/2010/main" val="0"/>
              </a:ext>
            </a:extLst>
          </a:blip>
          <a:srcRect b="15425"/>
          <a:stretch/>
        </p:blipFill>
        <p:spPr>
          <a:xfrm>
            <a:off x="605873" y="1556792"/>
            <a:ext cx="8667607" cy="5184576"/>
          </a:xfrm>
          <a:prstGeom prst="rect">
            <a:avLst/>
          </a:prstGeom>
        </p:spPr>
      </p:pic>
      <p:sp>
        <p:nvSpPr>
          <p:cNvPr id="114" name="角丸四角形吹き出し 113"/>
          <p:cNvSpPr/>
          <p:nvPr/>
        </p:nvSpPr>
        <p:spPr>
          <a:xfrm>
            <a:off x="2236580" y="2066419"/>
            <a:ext cx="1224136" cy="278582"/>
          </a:xfrm>
          <a:prstGeom prst="wedgeRoundRectCallout">
            <a:avLst>
              <a:gd name="adj1" fmla="val 59674"/>
              <a:gd name="adj2" fmla="val 56573"/>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事業場（工場、支店、営業所等）ごとに協定してください。</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15" name="角丸四角形吹き出し 114"/>
          <p:cNvSpPr/>
          <p:nvPr/>
        </p:nvSpPr>
        <p:spPr>
          <a:xfrm>
            <a:off x="9042351" y="1696929"/>
            <a:ext cx="832018" cy="397763"/>
          </a:xfrm>
          <a:prstGeom prst="wedgeRoundRectCallout">
            <a:avLst>
              <a:gd name="adj1" fmla="val -63438"/>
              <a:gd name="adj2" fmla="val -9886"/>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労働保険番号・法人番号を記載してください。</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16" name="角丸四角形吹き出し 115"/>
          <p:cNvSpPr/>
          <p:nvPr/>
        </p:nvSpPr>
        <p:spPr>
          <a:xfrm>
            <a:off x="9042351" y="2284938"/>
            <a:ext cx="832018" cy="636127"/>
          </a:xfrm>
          <a:prstGeom prst="wedgeRoundRectCallout">
            <a:avLst>
              <a:gd name="adj1" fmla="val -58344"/>
              <a:gd name="adj2" fmla="val -14658"/>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この協定が有効となる期間を定めてください。１年間とすることが望ましいです。</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17" name="角丸四角形吹き出し 116"/>
          <p:cNvSpPr/>
          <p:nvPr/>
        </p:nvSpPr>
        <p:spPr>
          <a:xfrm>
            <a:off x="3559521" y="4892207"/>
            <a:ext cx="1033439" cy="278582"/>
          </a:xfrm>
          <a:prstGeom prst="wedgeRoundRectCallout">
            <a:avLst>
              <a:gd name="adj1" fmla="val -32716"/>
              <a:gd name="adj2" fmla="val -97962"/>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業務の範囲を細分化し、明確に定めてください。</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18" name="角丸四角形吹き出し 117"/>
          <p:cNvSpPr/>
          <p:nvPr/>
        </p:nvSpPr>
        <p:spPr>
          <a:xfrm>
            <a:off x="2427552" y="4892207"/>
            <a:ext cx="725248" cy="278582"/>
          </a:xfrm>
          <a:prstGeom prst="wedgeRoundRectCallout">
            <a:avLst>
              <a:gd name="adj1" fmla="val -36831"/>
              <a:gd name="adj2" fmla="val -120180"/>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事由は具体的に定めてください。</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19" name="角丸四角形吹き出し 118"/>
          <p:cNvSpPr/>
          <p:nvPr/>
        </p:nvSpPr>
        <p:spPr>
          <a:xfrm>
            <a:off x="20594" y="3957071"/>
            <a:ext cx="777326" cy="967613"/>
          </a:xfrm>
          <a:prstGeom prst="wedgeRoundRectCallout">
            <a:avLst>
              <a:gd name="adj1" fmla="val 64556"/>
              <a:gd name="adj2" fmla="val 32950"/>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対象期間が３か月を超える１年単位の変形労働時間制が適用される労働者については、②の欄に記載してください。</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20" name="角丸四角形吹き出し 119"/>
          <p:cNvSpPr/>
          <p:nvPr/>
        </p:nvSpPr>
        <p:spPr>
          <a:xfrm>
            <a:off x="9042351" y="2993073"/>
            <a:ext cx="832017" cy="1083670"/>
          </a:xfrm>
          <a:prstGeom prst="wedgeRoundRectCallout">
            <a:avLst>
              <a:gd name="adj1" fmla="val -60681"/>
              <a:gd name="adj2" fmla="val -37996"/>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１年間の上限時間を計算する際の起算日を記載してください。その１年間においては協定の有効期間にかかわらず、起算日は同一の日である必要があります。</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21" name="角丸四角形吹き出し 120"/>
          <p:cNvSpPr/>
          <p:nvPr/>
        </p:nvSpPr>
        <p:spPr>
          <a:xfrm>
            <a:off x="5025008" y="4793273"/>
            <a:ext cx="1041091" cy="397763"/>
          </a:xfrm>
          <a:prstGeom prst="wedgeRoundRectCallout">
            <a:avLst>
              <a:gd name="adj1" fmla="val 28089"/>
              <a:gd name="adj2" fmla="val -64207"/>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１日の法定労働時間を超える時間数を定めてください。</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22" name="角丸四角形吹き出し 121"/>
          <p:cNvSpPr/>
          <p:nvPr/>
        </p:nvSpPr>
        <p:spPr>
          <a:xfrm>
            <a:off x="6249144" y="4793273"/>
            <a:ext cx="1517367" cy="397763"/>
          </a:xfrm>
          <a:prstGeom prst="wedgeRoundRectCallout">
            <a:avLst>
              <a:gd name="adj1" fmla="val 6004"/>
              <a:gd name="adj2" fmla="val -63775"/>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１か月の法定労働時間を超える時間数を定めてください。①は</a:t>
            </a:r>
            <a:r>
              <a:rPr kumimoji="1" lang="en-US" altLang="ja-JP" sz="700" dirty="0" smtClean="0">
                <a:solidFill>
                  <a:schemeClr val="tx2"/>
                </a:solidFill>
                <a:latin typeface="メイリオ" panose="020B0604030504040204" pitchFamily="50" charset="-128"/>
                <a:ea typeface="メイリオ" panose="020B0604030504040204" pitchFamily="50" charset="-128"/>
              </a:rPr>
              <a:t>45</a:t>
            </a:r>
            <a:r>
              <a:rPr kumimoji="1" lang="ja-JP" altLang="en-US" sz="700" dirty="0" smtClean="0">
                <a:solidFill>
                  <a:schemeClr val="tx2"/>
                </a:solidFill>
                <a:latin typeface="メイリオ" panose="020B0604030504040204" pitchFamily="50" charset="-128"/>
                <a:ea typeface="メイリオ" panose="020B0604030504040204" pitchFamily="50" charset="-128"/>
              </a:rPr>
              <a:t>時間以内、②は</a:t>
            </a:r>
            <a:r>
              <a:rPr kumimoji="1" lang="en-US" altLang="ja-JP" sz="700" dirty="0" smtClean="0">
                <a:solidFill>
                  <a:schemeClr val="tx2"/>
                </a:solidFill>
                <a:latin typeface="メイリオ" panose="020B0604030504040204" pitchFamily="50" charset="-128"/>
                <a:ea typeface="メイリオ" panose="020B0604030504040204" pitchFamily="50" charset="-128"/>
              </a:rPr>
              <a:t>42</a:t>
            </a:r>
            <a:r>
              <a:rPr kumimoji="1" lang="ja-JP" altLang="en-US" sz="700" dirty="0" smtClean="0">
                <a:solidFill>
                  <a:schemeClr val="tx2"/>
                </a:solidFill>
                <a:latin typeface="メイリオ" panose="020B0604030504040204" pitchFamily="50" charset="-128"/>
                <a:ea typeface="メイリオ" panose="020B0604030504040204" pitchFamily="50" charset="-128"/>
              </a:rPr>
              <a:t>時間以内です。</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23" name="角丸四角形吹き出し 122"/>
          <p:cNvSpPr/>
          <p:nvPr/>
        </p:nvSpPr>
        <p:spPr>
          <a:xfrm>
            <a:off x="7905328" y="4793273"/>
            <a:ext cx="1547945" cy="397763"/>
          </a:xfrm>
          <a:prstGeom prst="wedgeRoundRectCallout">
            <a:avLst>
              <a:gd name="adj1" fmla="val -30493"/>
              <a:gd name="adj2" fmla="val -61607"/>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１年の法定労働時間を超える時間数を定めてください。①は</a:t>
            </a:r>
            <a:r>
              <a:rPr lang="en-US" altLang="ja-JP" sz="700" dirty="0" smtClean="0">
                <a:solidFill>
                  <a:schemeClr val="tx2"/>
                </a:solidFill>
                <a:latin typeface="メイリオ" panose="020B0604030504040204" pitchFamily="50" charset="-128"/>
                <a:ea typeface="メイリオ" panose="020B0604030504040204" pitchFamily="50" charset="-128"/>
              </a:rPr>
              <a:t>360</a:t>
            </a:r>
            <a:r>
              <a:rPr kumimoji="1" lang="ja-JP" altLang="en-US" sz="700" dirty="0" smtClean="0">
                <a:solidFill>
                  <a:schemeClr val="tx2"/>
                </a:solidFill>
                <a:latin typeface="メイリオ" panose="020B0604030504040204" pitchFamily="50" charset="-128"/>
                <a:ea typeface="メイリオ" panose="020B0604030504040204" pitchFamily="50" charset="-128"/>
              </a:rPr>
              <a:t>時間以内、②は</a:t>
            </a:r>
            <a:r>
              <a:rPr lang="en-US" altLang="ja-JP" sz="700" dirty="0" smtClean="0">
                <a:solidFill>
                  <a:schemeClr val="tx2"/>
                </a:solidFill>
                <a:latin typeface="メイリオ" panose="020B0604030504040204" pitchFamily="50" charset="-128"/>
                <a:ea typeface="メイリオ" panose="020B0604030504040204" pitchFamily="50" charset="-128"/>
              </a:rPr>
              <a:t>320</a:t>
            </a:r>
            <a:r>
              <a:rPr kumimoji="1" lang="ja-JP" altLang="en-US" sz="700" dirty="0" smtClean="0">
                <a:solidFill>
                  <a:schemeClr val="tx2"/>
                </a:solidFill>
                <a:latin typeface="メイリオ" panose="020B0604030504040204" pitchFamily="50" charset="-128"/>
                <a:ea typeface="メイリオ" panose="020B0604030504040204" pitchFamily="50" charset="-128"/>
              </a:rPr>
              <a:t>時間以内です。</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grpSp>
        <p:nvGrpSpPr>
          <p:cNvPr id="124" name="グループ化 123"/>
          <p:cNvGrpSpPr/>
          <p:nvPr/>
        </p:nvGrpSpPr>
        <p:grpSpPr>
          <a:xfrm>
            <a:off x="8548971" y="5976041"/>
            <a:ext cx="180008" cy="117255"/>
            <a:chOff x="8481392" y="5039937"/>
            <a:chExt cx="180008" cy="117255"/>
          </a:xfrm>
        </p:grpSpPr>
        <p:cxnSp>
          <p:nvCxnSpPr>
            <p:cNvPr id="125" name="直線コネクタ 124"/>
            <p:cNvCxnSpPr/>
            <p:nvPr/>
          </p:nvCxnSpPr>
          <p:spPr>
            <a:xfrm>
              <a:off x="8481392" y="5092560"/>
              <a:ext cx="83759" cy="646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flipV="1">
              <a:off x="8553400" y="5039937"/>
              <a:ext cx="108000" cy="11725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30" name="テキスト ボックス 129"/>
          <p:cNvSpPr txBox="1"/>
          <p:nvPr/>
        </p:nvSpPr>
        <p:spPr>
          <a:xfrm>
            <a:off x="1244001" y="2402063"/>
            <a:ext cx="992579" cy="230832"/>
          </a:xfrm>
          <a:prstGeom prst="rect">
            <a:avLst/>
          </a:prstGeom>
          <a:noFill/>
        </p:spPr>
        <p:txBody>
          <a:bodyPr wrap="none" rtlCol="0">
            <a:spAutoFit/>
          </a:bodyPr>
          <a:lstStyle/>
          <a:p>
            <a:r>
              <a:rPr kumimoji="1" lang="ja-JP" altLang="en-US" sz="900" b="1" dirty="0" smtClean="0">
                <a:solidFill>
                  <a:srgbClr val="FF0000"/>
                </a:solidFill>
              </a:rPr>
              <a:t>金属製品製造業</a:t>
            </a:r>
            <a:endParaRPr kumimoji="1" lang="ja-JP" altLang="en-US" sz="900" b="1" dirty="0">
              <a:solidFill>
                <a:srgbClr val="FF0000"/>
              </a:solidFill>
            </a:endParaRPr>
          </a:p>
        </p:txBody>
      </p:sp>
      <p:sp>
        <p:nvSpPr>
          <p:cNvPr id="131" name="テキスト ボックス 130"/>
          <p:cNvSpPr txBox="1"/>
          <p:nvPr/>
        </p:nvSpPr>
        <p:spPr>
          <a:xfrm>
            <a:off x="2936776" y="2406080"/>
            <a:ext cx="1877437" cy="230832"/>
          </a:xfrm>
          <a:prstGeom prst="rect">
            <a:avLst/>
          </a:prstGeom>
          <a:noFill/>
        </p:spPr>
        <p:txBody>
          <a:bodyPr wrap="none" rtlCol="0">
            <a:spAutoFit/>
          </a:bodyPr>
          <a:lstStyle/>
          <a:p>
            <a:r>
              <a:rPr kumimoji="1" lang="ja-JP" altLang="en-US" sz="900" b="1" dirty="0" smtClean="0">
                <a:solidFill>
                  <a:srgbClr val="FF0000"/>
                </a:solidFill>
              </a:rPr>
              <a:t>○○金属工業株式会社　○○工場</a:t>
            </a:r>
            <a:endParaRPr kumimoji="1" lang="ja-JP" altLang="en-US" sz="900" b="1" dirty="0">
              <a:solidFill>
                <a:srgbClr val="FF0000"/>
              </a:solidFill>
            </a:endParaRPr>
          </a:p>
        </p:txBody>
      </p:sp>
      <p:sp>
        <p:nvSpPr>
          <p:cNvPr id="132" name="テキスト ボックス 131"/>
          <p:cNvSpPr txBox="1"/>
          <p:nvPr/>
        </p:nvSpPr>
        <p:spPr>
          <a:xfrm>
            <a:off x="5169024" y="2277452"/>
            <a:ext cx="492443" cy="215444"/>
          </a:xfrm>
          <a:prstGeom prst="rect">
            <a:avLst/>
          </a:prstGeom>
          <a:noFill/>
        </p:spPr>
        <p:txBody>
          <a:bodyPr wrap="none" rtlCol="0">
            <a:spAutoFit/>
          </a:bodyPr>
          <a:lstStyle/>
          <a:p>
            <a:r>
              <a:rPr kumimoji="1" lang="ja-JP" altLang="en-US" sz="800" b="1" dirty="0" smtClean="0">
                <a:solidFill>
                  <a:srgbClr val="FF0000"/>
                </a:solidFill>
              </a:rPr>
              <a:t>○○○</a:t>
            </a:r>
            <a:endParaRPr kumimoji="1" lang="ja-JP" altLang="en-US" sz="800" b="1" dirty="0">
              <a:solidFill>
                <a:srgbClr val="FF0000"/>
              </a:solidFill>
            </a:endParaRPr>
          </a:p>
        </p:txBody>
      </p:sp>
      <p:sp>
        <p:nvSpPr>
          <p:cNvPr id="133" name="テキスト ボックス 132"/>
          <p:cNvSpPr txBox="1"/>
          <p:nvPr/>
        </p:nvSpPr>
        <p:spPr>
          <a:xfrm>
            <a:off x="5544000" y="2277452"/>
            <a:ext cx="595035" cy="215444"/>
          </a:xfrm>
          <a:prstGeom prst="rect">
            <a:avLst/>
          </a:prstGeom>
          <a:noFill/>
        </p:spPr>
        <p:txBody>
          <a:bodyPr wrap="none" rtlCol="0">
            <a:spAutoFit/>
          </a:bodyPr>
          <a:lstStyle/>
          <a:p>
            <a:r>
              <a:rPr kumimoji="1" lang="ja-JP" altLang="en-US" sz="800" b="1" dirty="0" smtClean="0">
                <a:solidFill>
                  <a:srgbClr val="FF0000"/>
                </a:solidFill>
              </a:rPr>
              <a:t>○○○○</a:t>
            </a:r>
            <a:endParaRPr kumimoji="1" lang="ja-JP" altLang="en-US" sz="800" b="1" dirty="0">
              <a:solidFill>
                <a:srgbClr val="FF0000"/>
              </a:solidFill>
            </a:endParaRPr>
          </a:p>
        </p:txBody>
      </p:sp>
      <p:sp>
        <p:nvSpPr>
          <p:cNvPr id="134" name="テキスト ボックス 133"/>
          <p:cNvSpPr txBox="1"/>
          <p:nvPr/>
        </p:nvSpPr>
        <p:spPr>
          <a:xfrm>
            <a:off x="5150053" y="2417589"/>
            <a:ext cx="1217000" cy="215444"/>
          </a:xfrm>
          <a:prstGeom prst="rect">
            <a:avLst/>
          </a:prstGeom>
          <a:noFill/>
        </p:spPr>
        <p:txBody>
          <a:bodyPr wrap="none" rtlCol="0">
            <a:spAutoFit/>
          </a:bodyPr>
          <a:lstStyle/>
          <a:p>
            <a:r>
              <a:rPr kumimoji="1" lang="ja-JP" altLang="en-US" sz="800" b="1" dirty="0" smtClean="0">
                <a:solidFill>
                  <a:srgbClr val="FF0000"/>
                </a:solidFill>
              </a:rPr>
              <a:t>○○市○○町１－２－３</a:t>
            </a:r>
            <a:endParaRPr kumimoji="1" lang="ja-JP" altLang="en-US" sz="800" b="1" dirty="0">
              <a:solidFill>
                <a:srgbClr val="FF0000"/>
              </a:solidFill>
            </a:endParaRPr>
          </a:p>
        </p:txBody>
      </p:sp>
      <p:sp>
        <p:nvSpPr>
          <p:cNvPr id="135" name="テキスト ボックス 134"/>
          <p:cNvSpPr txBox="1"/>
          <p:nvPr/>
        </p:nvSpPr>
        <p:spPr>
          <a:xfrm>
            <a:off x="6732000" y="2520000"/>
            <a:ext cx="377026" cy="169277"/>
          </a:xfrm>
          <a:prstGeom prst="rect">
            <a:avLst/>
          </a:prstGeom>
          <a:noFill/>
        </p:spPr>
        <p:txBody>
          <a:bodyPr wrap="none" rtlCol="0">
            <a:spAutoFit/>
          </a:bodyPr>
          <a:lstStyle/>
          <a:p>
            <a:r>
              <a:rPr kumimoji="1" lang="ja-JP" altLang="en-US" sz="500" b="1" dirty="0" smtClean="0">
                <a:solidFill>
                  <a:srgbClr val="FF0000"/>
                </a:solidFill>
              </a:rPr>
              <a:t>○○○</a:t>
            </a:r>
            <a:endParaRPr kumimoji="1" lang="ja-JP" altLang="en-US" sz="500" b="1" dirty="0">
              <a:solidFill>
                <a:srgbClr val="FF0000"/>
              </a:solidFill>
            </a:endParaRPr>
          </a:p>
        </p:txBody>
      </p:sp>
      <p:sp>
        <p:nvSpPr>
          <p:cNvPr id="136" name="テキスト ボックス 135"/>
          <p:cNvSpPr txBox="1"/>
          <p:nvPr/>
        </p:nvSpPr>
        <p:spPr>
          <a:xfrm>
            <a:off x="7041232" y="2520000"/>
            <a:ext cx="441146" cy="169277"/>
          </a:xfrm>
          <a:prstGeom prst="rect">
            <a:avLst/>
          </a:prstGeom>
          <a:noFill/>
        </p:spPr>
        <p:txBody>
          <a:bodyPr wrap="none" rtlCol="0">
            <a:spAutoFit/>
          </a:bodyPr>
          <a:lstStyle/>
          <a:p>
            <a:r>
              <a:rPr kumimoji="1" lang="ja-JP" altLang="en-US" sz="500" b="1" dirty="0" smtClean="0">
                <a:solidFill>
                  <a:srgbClr val="FF0000"/>
                </a:solidFill>
              </a:rPr>
              <a:t>○○○○</a:t>
            </a:r>
            <a:endParaRPr kumimoji="1" lang="ja-JP" altLang="en-US" sz="500" b="1" dirty="0">
              <a:solidFill>
                <a:srgbClr val="FF0000"/>
              </a:solidFill>
            </a:endParaRPr>
          </a:p>
        </p:txBody>
      </p:sp>
      <p:sp>
        <p:nvSpPr>
          <p:cNvPr id="137" name="テキスト ボックス 136"/>
          <p:cNvSpPr txBox="1"/>
          <p:nvPr/>
        </p:nvSpPr>
        <p:spPr>
          <a:xfrm>
            <a:off x="7452000" y="2520000"/>
            <a:ext cx="441146" cy="169277"/>
          </a:xfrm>
          <a:prstGeom prst="rect">
            <a:avLst/>
          </a:prstGeom>
          <a:noFill/>
        </p:spPr>
        <p:txBody>
          <a:bodyPr wrap="none" rtlCol="0">
            <a:spAutoFit/>
          </a:bodyPr>
          <a:lstStyle/>
          <a:p>
            <a:r>
              <a:rPr kumimoji="1" lang="ja-JP" altLang="en-US" sz="500" b="1" dirty="0" smtClean="0">
                <a:solidFill>
                  <a:srgbClr val="FF0000"/>
                </a:solidFill>
              </a:rPr>
              <a:t>○○○○</a:t>
            </a:r>
            <a:endParaRPr kumimoji="1" lang="ja-JP" altLang="en-US" sz="500" b="1" dirty="0">
              <a:solidFill>
                <a:srgbClr val="FF0000"/>
              </a:solidFill>
            </a:endParaRPr>
          </a:p>
        </p:txBody>
      </p:sp>
      <p:sp>
        <p:nvSpPr>
          <p:cNvPr id="138" name="テキスト ボックス 137"/>
          <p:cNvSpPr txBox="1"/>
          <p:nvPr/>
        </p:nvSpPr>
        <p:spPr>
          <a:xfrm>
            <a:off x="7867030" y="2448367"/>
            <a:ext cx="1175322" cy="184666"/>
          </a:xfrm>
          <a:prstGeom prst="rect">
            <a:avLst/>
          </a:prstGeom>
          <a:noFill/>
        </p:spPr>
        <p:txBody>
          <a:bodyPr wrap="none" rtlCol="0">
            <a:spAutoFit/>
          </a:bodyPr>
          <a:lstStyle/>
          <a:p>
            <a:r>
              <a:rPr kumimoji="1" lang="ja-JP" altLang="en-US" sz="600" b="1" dirty="0" smtClean="0">
                <a:solidFill>
                  <a:srgbClr val="FF0000"/>
                </a:solidFill>
              </a:rPr>
              <a:t>○○○○年４月１日から１年間</a:t>
            </a:r>
            <a:endParaRPr kumimoji="1" lang="ja-JP" altLang="en-US" sz="600" b="1" dirty="0">
              <a:solidFill>
                <a:srgbClr val="FF0000"/>
              </a:solidFill>
            </a:endParaRPr>
          </a:p>
        </p:txBody>
      </p:sp>
      <p:sp>
        <p:nvSpPr>
          <p:cNvPr id="139" name="テキスト ボックス 138"/>
          <p:cNvSpPr txBox="1"/>
          <p:nvPr/>
        </p:nvSpPr>
        <p:spPr>
          <a:xfrm>
            <a:off x="8193360" y="3009266"/>
            <a:ext cx="829073" cy="184666"/>
          </a:xfrm>
          <a:prstGeom prst="rect">
            <a:avLst/>
          </a:prstGeom>
          <a:noFill/>
        </p:spPr>
        <p:txBody>
          <a:bodyPr wrap="none" rtlCol="0">
            <a:spAutoFit/>
          </a:bodyPr>
          <a:lstStyle/>
          <a:p>
            <a:r>
              <a:rPr kumimoji="1" lang="ja-JP" altLang="en-US" sz="600" b="1" dirty="0" smtClean="0">
                <a:solidFill>
                  <a:srgbClr val="FF0000"/>
                </a:solidFill>
              </a:rPr>
              <a:t>○○○○年４月１日</a:t>
            </a:r>
            <a:endParaRPr kumimoji="1" lang="ja-JP" altLang="en-US" sz="600" b="1" dirty="0">
              <a:solidFill>
                <a:srgbClr val="FF0000"/>
              </a:solidFill>
            </a:endParaRPr>
          </a:p>
        </p:txBody>
      </p:sp>
      <p:sp>
        <p:nvSpPr>
          <p:cNvPr id="140" name="テキスト ボックス 139"/>
          <p:cNvSpPr txBox="1"/>
          <p:nvPr/>
        </p:nvSpPr>
        <p:spPr>
          <a:xfrm>
            <a:off x="2136811" y="3483724"/>
            <a:ext cx="761747" cy="230832"/>
          </a:xfrm>
          <a:prstGeom prst="rect">
            <a:avLst/>
          </a:prstGeom>
          <a:noFill/>
        </p:spPr>
        <p:txBody>
          <a:bodyPr wrap="none" rtlCol="0">
            <a:spAutoFit/>
          </a:bodyPr>
          <a:lstStyle/>
          <a:p>
            <a:r>
              <a:rPr kumimoji="1" lang="ja-JP" altLang="en-US" sz="900" b="1" dirty="0" smtClean="0">
                <a:solidFill>
                  <a:srgbClr val="FF0000"/>
                </a:solidFill>
              </a:rPr>
              <a:t>受注の集中</a:t>
            </a:r>
            <a:endParaRPr kumimoji="1" lang="ja-JP" altLang="en-US" sz="900" b="1" dirty="0">
              <a:solidFill>
                <a:srgbClr val="FF0000"/>
              </a:solidFill>
            </a:endParaRPr>
          </a:p>
        </p:txBody>
      </p:sp>
      <p:sp>
        <p:nvSpPr>
          <p:cNvPr id="141" name="テキスト ボックス 140"/>
          <p:cNvSpPr txBox="1"/>
          <p:nvPr/>
        </p:nvSpPr>
        <p:spPr>
          <a:xfrm>
            <a:off x="2136811" y="4346417"/>
            <a:ext cx="992579" cy="230832"/>
          </a:xfrm>
          <a:prstGeom prst="rect">
            <a:avLst/>
          </a:prstGeom>
          <a:noFill/>
        </p:spPr>
        <p:txBody>
          <a:bodyPr wrap="none" rtlCol="0">
            <a:spAutoFit/>
          </a:bodyPr>
          <a:lstStyle/>
          <a:p>
            <a:r>
              <a:rPr kumimoji="1" lang="ja-JP" altLang="en-US" sz="900" b="1" dirty="0" smtClean="0">
                <a:solidFill>
                  <a:srgbClr val="FF0000"/>
                </a:solidFill>
              </a:rPr>
              <a:t>月末の決算事務</a:t>
            </a:r>
            <a:endParaRPr kumimoji="1" lang="ja-JP" altLang="en-US" sz="900" b="1" dirty="0">
              <a:solidFill>
                <a:srgbClr val="FF0000"/>
              </a:solidFill>
            </a:endParaRPr>
          </a:p>
        </p:txBody>
      </p:sp>
      <p:sp>
        <p:nvSpPr>
          <p:cNvPr id="142" name="テキスト ボックス 141"/>
          <p:cNvSpPr txBox="1"/>
          <p:nvPr/>
        </p:nvSpPr>
        <p:spPr>
          <a:xfrm>
            <a:off x="3648979" y="3482321"/>
            <a:ext cx="184731" cy="230832"/>
          </a:xfrm>
          <a:prstGeom prst="rect">
            <a:avLst/>
          </a:prstGeom>
          <a:noFill/>
        </p:spPr>
        <p:txBody>
          <a:bodyPr wrap="none" rtlCol="0">
            <a:spAutoFit/>
          </a:bodyPr>
          <a:lstStyle/>
          <a:p>
            <a:endParaRPr kumimoji="1" lang="ja-JP" altLang="en-US" sz="900" b="1" dirty="0">
              <a:solidFill>
                <a:srgbClr val="FF0000"/>
              </a:solidFill>
            </a:endParaRPr>
          </a:p>
        </p:txBody>
      </p:sp>
      <p:sp>
        <p:nvSpPr>
          <p:cNvPr id="143" name="テキスト ボックス 142"/>
          <p:cNvSpPr txBox="1"/>
          <p:nvPr/>
        </p:nvSpPr>
        <p:spPr>
          <a:xfrm>
            <a:off x="3644767" y="3497129"/>
            <a:ext cx="415498" cy="230832"/>
          </a:xfrm>
          <a:prstGeom prst="rect">
            <a:avLst/>
          </a:prstGeom>
          <a:noFill/>
        </p:spPr>
        <p:txBody>
          <a:bodyPr wrap="none" rtlCol="0">
            <a:spAutoFit/>
          </a:bodyPr>
          <a:lstStyle/>
          <a:p>
            <a:r>
              <a:rPr kumimoji="1" lang="ja-JP" altLang="en-US" sz="900" b="1" dirty="0" smtClean="0">
                <a:solidFill>
                  <a:srgbClr val="FF0000"/>
                </a:solidFill>
              </a:rPr>
              <a:t>設計</a:t>
            </a:r>
            <a:endParaRPr kumimoji="1" lang="ja-JP" altLang="en-US" sz="900" b="1" dirty="0">
              <a:solidFill>
                <a:srgbClr val="FF0000"/>
              </a:solidFill>
            </a:endParaRPr>
          </a:p>
        </p:txBody>
      </p:sp>
      <p:sp>
        <p:nvSpPr>
          <p:cNvPr id="144" name="テキスト ボックス 143"/>
          <p:cNvSpPr txBox="1"/>
          <p:nvPr/>
        </p:nvSpPr>
        <p:spPr>
          <a:xfrm>
            <a:off x="2136811" y="3698345"/>
            <a:ext cx="1300356" cy="230832"/>
          </a:xfrm>
          <a:prstGeom prst="rect">
            <a:avLst/>
          </a:prstGeom>
          <a:noFill/>
        </p:spPr>
        <p:txBody>
          <a:bodyPr wrap="none" rtlCol="0">
            <a:spAutoFit/>
          </a:bodyPr>
          <a:lstStyle/>
          <a:p>
            <a:r>
              <a:rPr kumimoji="1" lang="ja-JP" altLang="en-US" sz="900" b="1" dirty="0" smtClean="0">
                <a:solidFill>
                  <a:srgbClr val="FF0000"/>
                </a:solidFill>
              </a:rPr>
              <a:t>臨時の受注、納期変更</a:t>
            </a:r>
            <a:endParaRPr kumimoji="1" lang="ja-JP" altLang="en-US" sz="900" b="1" dirty="0">
              <a:solidFill>
                <a:srgbClr val="FF0000"/>
              </a:solidFill>
            </a:endParaRPr>
          </a:p>
        </p:txBody>
      </p:sp>
      <p:sp>
        <p:nvSpPr>
          <p:cNvPr id="145" name="テキスト ボックス 144"/>
          <p:cNvSpPr txBox="1"/>
          <p:nvPr/>
        </p:nvSpPr>
        <p:spPr>
          <a:xfrm>
            <a:off x="3644767" y="3914369"/>
            <a:ext cx="415498" cy="230832"/>
          </a:xfrm>
          <a:prstGeom prst="rect">
            <a:avLst/>
          </a:prstGeom>
          <a:noFill/>
        </p:spPr>
        <p:txBody>
          <a:bodyPr wrap="none" rtlCol="0">
            <a:spAutoFit/>
          </a:bodyPr>
          <a:lstStyle/>
          <a:p>
            <a:r>
              <a:rPr kumimoji="1" lang="ja-JP" altLang="en-US" sz="900" b="1" dirty="0" smtClean="0">
                <a:solidFill>
                  <a:srgbClr val="FF0000"/>
                </a:solidFill>
              </a:rPr>
              <a:t>検査</a:t>
            </a:r>
            <a:endParaRPr kumimoji="1" lang="ja-JP" altLang="en-US" sz="900" b="1" dirty="0">
              <a:solidFill>
                <a:srgbClr val="FF0000"/>
              </a:solidFill>
            </a:endParaRPr>
          </a:p>
        </p:txBody>
      </p:sp>
      <p:sp>
        <p:nvSpPr>
          <p:cNvPr id="146" name="テキスト ボックス 145"/>
          <p:cNvSpPr txBox="1"/>
          <p:nvPr/>
        </p:nvSpPr>
        <p:spPr>
          <a:xfrm>
            <a:off x="3644767" y="4361225"/>
            <a:ext cx="415498" cy="230832"/>
          </a:xfrm>
          <a:prstGeom prst="rect">
            <a:avLst/>
          </a:prstGeom>
          <a:noFill/>
        </p:spPr>
        <p:txBody>
          <a:bodyPr wrap="none" rtlCol="0">
            <a:spAutoFit/>
          </a:bodyPr>
          <a:lstStyle/>
          <a:p>
            <a:r>
              <a:rPr kumimoji="1" lang="ja-JP" altLang="en-US" sz="900" b="1" dirty="0" smtClean="0">
                <a:solidFill>
                  <a:srgbClr val="FF0000"/>
                </a:solidFill>
              </a:rPr>
              <a:t>経理</a:t>
            </a:r>
            <a:endParaRPr kumimoji="1" lang="ja-JP" altLang="en-US" sz="900" b="1" dirty="0">
              <a:solidFill>
                <a:srgbClr val="FF0000"/>
              </a:solidFill>
            </a:endParaRPr>
          </a:p>
        </p:txBody>
      </p:sp>
      <p:sp>
        <p:nvSpPr>
          <p:cNvPr id="147" name="テキスト ボックス 146"/>
          <p:cNvSpPr txBox="1"/>
          <p:nvPr/>
        </p:nvSpPr>
        <p:spPr>
          <a:xfrm>
            <a:off x="2136811" y="3914369"/>
            <a:ext cx="1223412" cy="230832"/>
          </a:xfrm>
          <a:prstGeom prst="rect">
            <a:avLst/>
          </a:prstGeom>
          <a:noFill/>
        </p:spPr>
        <p:txBody>
          <a:bodyPr wrap="none" rtlCol="0">
            <a:spAutoFit/>
          </a:bodyPr>
          <a:lstStyle/>
          <a:p>
            <a:r>
              <a:rPr kumimoji="1" lang="ja-JP" altLang="en-US" sz="900" b="1" dirty="0" smtClean="0">
                <a:solidFill>
                  <a:srgbClr val="FF0000"/>
                </a:solidFill>
              </a:rPr>
              <a:t>製品不具合への対応</a:t>
            </a:r>
            <a:endParaRPr kumimoji="1" lang="ja-JP" altLang="en-US" sz="900" b="1" dirty="0">
              <a:solidFill>
                <a:srgbClr val="FF0000"/>
              </a:solidFill>
            </a:endParaRPr>
          </a:p>
        </p:txBody>
      </p:sp>
      <p:sp>
        <p:nvSpPr>
          <p:cNvPr id="148" name="テキスト ボックス 147"/>
          <p:cNvSpPr txBox="1"/>
          <p:nvPr/>
        </p:nvSpPr>
        <p:spPr>
          <a:xfrm>
            <a:off x="3644767" y="3713153"/>
            <a:ext cx="646331" cy="230832"/>
          </a:xfrm>
          <a:prstGeom prst="rect">
            <a:avLst/>
          </a:prstGeom>
          <a:noFill/>
        </p:spPr>
        <p:txBody>
          <a:bodyPr wrap="none" rtlCol="0">
            <a:spAutoFit/>
          </a:bodyPr>
          <a:lstStyle/>
          <a:p>
            <a:r>
              <a:rPr kumimoji="1" lang="ja-JP" altLang="en-US" sz="900" b="1" dirty="0" smtClean="0">
                <a:solidFill>
                  <a:srgbClr val="FF0000"/>
                </a:solidFill>
              </a:rPr>
              <a:t>機械組立</a:t>
            </a:r>
            <a:endParaRPr kumimoji="1" lang="ja-JP" altLang="en-US" sz="900" b="1" dirty="0">
              <a:solidFill>
                <a:srgbClr val="FF0000"/>
              </a:solidFill>
            </a:endParaRPr>
          </a:p>
        </p:txBody>
      </p:sp>
      <p:sp>
        <p:nvSpPr>
          <p:cNvPr id="149" name="テキスト ボックス 148"/>
          <p:cNvSpPr txBox="1"/>
          <p:nvPr/>
        </p:nvSpPr>
        <p:spPr>
          <a:xfrm>
            <a:off x="2136811" y="4562441"/>
            <a:ext cx="415498" cy="230832"/>
          </a:xfrm>
          <a:prstGeom prst="rect">
            <a:avLst/>
          </a:prstGeom>
          <a:noFill/>
        </p:spPr>
        <p:txBody>
          <a:bodyPr wrap="none" rtlCol="0">
            <a:spAutoFit/>
          </a:bodyPr>
          <a:lstStyle/>
          <a:p>
            <a:r>
              <a:rPr kumimoji="1" lang="ja-JP" altLang="en-US" sz="900" b="1" dirty="0" smtClean="0">
                <a:solidFill>
                  <a:srgbClr val="FF0000"/>
                </a:solidFill>
              </a:rPr>
              <a:t>棚卸</a:t>
            </a:r>
            <a:endParaRPr kumimoji="1" lang="ja-JP" altLang="en-US" sz="900" b="1" dirty="0">
              <a:solidFill>
                <a:srgbClr val="FF0000"/>
              </a:solidFill>
            </a:endParaRPr>
          </a:p>
        </p:txBody>
      </p:sp>
      <p:sp>
        <p:nvSpPr>
          <p:cNvPr id="150" name="テキスト ボックス 149"/>
          <p:cNvSpPr txBox="1"/>
          <p:nvPr/>
        </p:nvSpPr>
        <p:spPr>
          <a:xfrm>
            <a:off x="3644767" y="4562441"/>
            <a:ext cx="415498" cy="230832"/>
          </a:xfrm>
          <a:prstGeom prst="rect">
            <a:avLst/>
          </a:prstGeom>
          <a:noFill/>
        </p:spPr>
        <p:txBody>
          <a:bodyPr wrap="none" rtlCol="0">
            <a:spAutoFit/>
          </a:bodyPr>
          <a:lstStyle/>
          <a:p>
            <a:r>
              <a:rPr kumimoji="1" lang="ja-JP" altLang="en-US" sz="900" b="1" dirty="0" smtClean="0">
                <a:solidFill>
                  <a:srgbClr val="FF0000"/>
                </a:solidFill>
              </a:rPr>
              <a:t>購買</a:t>
            </a:r>
            <a:endParaRPr kumimoji="1" lang="ja-JP" altLang="en-US" sz="900" b="1" dirty="0">
              <a:solidFill>
                <a:srgbClr val="FF0000"/>
              </a:solidFill>
            </a:endParaRPr>
          </a:p>
        </p:txBody>
      </p:sp>
      <p:sp>
        <p:nvSpPr>
          <p:cNvPr id="151" name="テキスト ボックス 150"/>
          <p:cNvSpPr txBox="1"/>
          <p:nvPr/>
        </p:nvSpPr>
        <p:spPr>
          <a:xfrm>
            <a:off x="4636634" y="3497129"/>
            <a:ext cx="460382" cy="230832"/>
          </a:xfrm>
          <a:prstGeom prst="rect">
            <a:avLst/>
          </a:prstGeom>
          <a:noFill/>
        </p:spPr>
        <p:txBody>
          <a:bodyPr wrap="none" rtlCol="0">
            <a:spAutoFit/>
          </a:bodyPr>
          <a:lstStyle/>
          <a:p>
            <a:r>
              <a:rPr kumimoji="1" lang="ja-JP" altLang="en-US" sz="900" b="1" dirty="0" smtClean="0">
                <a:solidFill>
                  <a:srgbClr val="FF0000"/>
                </a:solidFill>
              </a:rPr>
              <a:t>１０人</a:t>
            </a:r>
            <a:endParaRPr kumimoji="1" lang="ja-JP" altLang="en-US" sz="900" b="1" dirty="0">
              <a:solidFill>
                <a:srgbClr val="FF0000"/>
              </a:solidFill>
            </a:endParaRPr>
          </a:p>
        </p:txBody>
      </p:sp>
      <p:sp>
        <p:nvSpPr>
          <p:cNvPr id="152" name="テキスト ボックス 151"/>
          <p:cNvSpPr txBox="1"/>
          <p:nvPr/>
        </p:nvSpPr>
        <p:spPr>
          <a:xfrm>
            <a:off x="4636634" y="3698345"/>
            <a:ext cx="460382" cy="230832"/>
          </a:xfrm>
          <a:prstGeom prst="rect">
            <a:avLst/>
          </a:prstGeom>
          <a:noFill/>
        </p:spPr>
        <p:txBody>
          <a:bodyPr wrap="none" rtlCol="0">
            <a:spAutoFit/>
          </a:bodyPr>
          <a:lstStyle/>
          <a:p>
            <a:r>
              <a:rPr kumimoji="1" lang="ja-JP" altLang="en-US" sz="900" b="1" dirty="0" smtClean="0">
                <a:solidFill>
                  <a:srgbClr val="FF0000"/>
                </a:solidFill>
              </a:rPr>
              <a:t>２０人</a:t>
            </a:r>
            <a:endParaRPr kumimoji="1" lang="ja-JP" altLang="en-US" sz="900" b="1" dirty="0">
              <a:solidFill>
                <a:srgbClr val="FF0000"/>
              </a:solidFill>
            </a:endParaRPr>
          </a:p>
        </p:txBody>
      </p:sp>
      <p:sp>
        <p:nvSpPr>
          <p:cNvPr id="153" name="テキスト ボックス 152"/>
          <p:cNvSpPr txBox="1"/>
          <p:nvPr/>
        </p:nvSpPr>
        <p:spPr>
          <a:xfrm>
            <a:off x="4636634" y="3929177"/>
            <a:ext cx="460382" cy="230832"/>
          </a:xfrm>
          <a:prstGeom prst="rect">
            <a:avLst/>
          </a:prstGeom>
          <a:noFill/>
        </p:spPr>
        <p:txBody>
          <a:bodyPr wrap="none" rtlCol="0">
            <a:spAutoFit/>
          </a:bodyPr>
          <a:lstStyle/>
          <a:p>
            <a:r>
              <a:rPr kumimoji="1" lang="ja-JP" altLang="en-US" sz="900" b="1" dirty="0" smtClean="0">
                <a:solidFill>
                  <a:srgbClr val="FF0000"/>
                </a:solidFill>
              </a:rPr>
              <a:t>１０人</a:t>
            </a:r>
            <a:endParaRPr kumimoji="1" lang="ja-JP" altLang="en-US" sz="900" b="1" dirty="0">
              <a:solidFill>
                <a:srgbClr val="FF0000"/>
              </a:solidFill>
            </a:endParaRPr>
          </a:p>
        </p:txBody>
      </p:sp>
      <p:sp>
        <p:nvSpPr>
          <p:cNvPr id="154" name="テキスト ボックス 153"/>
          <p:cNvSpPr txBox="1"/>
          <p:nvPr/>
        </p:nvSpPr>
        <p:spPr>
          <a:xfrm>
            <a:off x="4657091" y="4346417"/>
            <a:ext cx="380232" cy="230832"/>
          </a:xfrm>
          <a:prstGeom prst="rect">
            <a:avLst/>
          </a:prstGeom>
          <a:noFill/>
        </p:spPr>
        <p:txBody>
          <a:bodyPr wrap="none" rtlCol="0">
            <a:spAutoFit/>
          </a:bodyPr>
          <a:lstStyle/>
          <a:p>
            <a:r>
              <a:rPr kumimoji="1" lang="ja-JP" altLang="en-US" sz="900" b="1" dirty="0" smtClean="0">
                <a:solidFill>
                  <a:srgbClr val="FF0000"/>
                </a:solidFill>
              </a:rPr>
              <a:t>５人</a:t>
            </a:r>
            <a:endParaRPr kumimoji="1" lang="ja-JP" altLang="en-US" sz="900" b="1" dirty="0">
              <a:solidFill>
                <a:srgbClr val="FF0000"/>
              </a:solidFill>
            </a:endParaRPr>
          </a:p>
        </p:txBody>
      </p:sp>
      <p:sp>
        <p:nvSpPr>
          <p:cNvPr id="155" name="テキスト ボックス 154"/>
          <p:cNvSpPr txBox="1"/>
          <p:nvPr/>
        </p:nvSpPr>
        <p:spPr>
          <a:xfrm>
            <a:off x="4657091" y="4562441"/>
            <a:ext cx="380232" cy="230832"/>
          </a:xfrm>
          <a:prstGeom prst="rect">
            <a:avLst/>
          </a:prstGeom>
          <a:noFill/>
        </p:spPr>
        <p:txBody>
          <a:bodyPr wrap="none" rtlCol="0">
            <a:spAutoFit/>
          </a:bodyPr>
          <a:lstStyle/>
          <a:p>
            <a:r>
              <a:rPr kumimoji="1" lang="ja-JP" altLang="en-US" sz="900" b="1" dirty="0" smtClean="0">
                <a:solidFill>
                  <a:srgbClr val="FF0000"/>
                </a:solidFill>
              </a:rPr>
              <a:t>５人</a:t>
            </a:r>
            <a:endParaRPr kumimoji="1" lang="ja-JP" altLang="en-US" sz="900" b="1" dirty="0">
              <a:solidFill>
                <a:srgbClr val="FF0000"/>
              </a:solidFill>
            </a:endParaRPr>
          </a:p>
        </p:txBody>
      </p:sp>
      <p:sp>
        <p:nvSpPr>
          <p:cNvPr id="156" name="テキスト ボックス 155"/>
          <p:cNvSpPr txBox="1"/>
          <p:nvPr/>
        </p:nvSpPr>
        <p:spPr>
          <a:xfrm>
            <a:off x="5593195" y="3497129"/>
            <a:ext cx="495649" cy="230832"/>
          </a:xfrm>
          <a:prstGeom prst="rect">
            <a:avLst/>
          </a:prstGeom>
          <a:noFill/>
        </p:spPr>
        <p:txBody>
          <a:bodyPr wrap="none" rtlCol="0">
            <a:spAutoFit/>
          </a:bodyPr>
          <a:lstStyle/>
          <a:p>
            <a:r>
              <a:rPr kumimoji="1" lang="ja-JP" altLang="en-US" sz="900" b="1" dirty="0" smtClean="0">
                <a:solidFill>
                  <a:srgbClr val="FF0000"/>
                </a:solidFill>
              </a:rPr>
              <a:t>３時間</a:t>
            </a:r>
            <a:endParaRPr kumimoji="1" lang="ja-JP" altLang="en-US" sz="900" b="1" dirty="0">
              <a:solidFill>
                <a:srgbClr val="FF0000"/>
              </a:solidFill>
            </a:endParaRPr>
          </a:p>
        </p:txBody>
      </p:sp>
      <p:sp>
        <p:nvSpPr>
          <p:cNvPr id="157" name="テキスト ボックス 156"/>
          <p:cNvSpPr txBox="1"/>
          <p:nvPr/>
        </p:nvSpPr>
        <p:spPr>
          <a:xfrm>
            <a:off x="5593195" y="3698345"/>
            <a:ext cx="495649" cy="230832"/>
          </a:xfrm>
          <a:prstGeom prst="rect">
            <a:avLst/>
          </a:prstGeom>
          <a:noFill/>
        </p:spPr>
        <p:txBody>
          <a:bodyPr wrap="none" rtlCol="0">
            <a:spAutoFit/>
          </a:bodyPr>
          <a:lstStyle/>
          <a:p>
            <a:r>
              <a:rPr kumimoji="1" lang="ja-JP" altLang="en-US" sz="900" b="1" dirty="0" smtClean="0">
                <a:solidFill>
                  <a:srgbClr val="FF0000"/>
                </a:solidFill>
              </a:rPr>
              <a:t>２時間</a:t>
            </a:r>
            <a:endParaRPr kumimoji="1" lang="ja-JP" altLang="en-US" sz="900" b="1" dirty="0">
              <a:solidFill>
                <a:srgbClr val="FF0000"/>
              </a:solidFill>
            </a:endParaRPr>
          </a:p>
        </p:txBody>
      </p:sp>
      <p:sp>
        <p:nvSpPr>
          <p:cNvPr id="158" name="テキスト ボックス 157"/>
          <p:cNvSpPr txBox="1"/>
          <p:nvPr/>
        </p:nvSpPr>
        <p:spPr>
          <a:xfrm>
            <a:off x="5593195" y="3914369"/>
            <a:ext cx="495649" cy="230832"/>
          </a:xfrm>
          <a:prstGeom prst="rect">
            <a:avLst/>
          </a:prstGeom>
          <a:noFill/>
        </p:spPr>
        <p:txBody>
          <a:bodyPr wrap="none" rtlCol="0">
            <a:spAutoFit/>
          </a:bodyPr>
          <a:lstStyle/>
          <a:p>
            <a:r>
              <a:rPr kumimoji="1" lang="ja-JP" altLang="en-US" sz="900" b="1" dirty="0" smtClean="0">
                <a:solidFill>
                  <a:srgbClr val="FF0000"/>
                </a:solidFill>
              </a:rPr>
              <a:t>２時間</a:t>
            </a:r>
            <a:endParaRPr kumimoji="1" lang="ja-JP" altLang="en-US" sz="900" b="1" dirty="0">
              <a:solidFill>
                <a:srgbClr val="FF0000"/>
              </a:solidFill>
            </a:endParaRPr>
          </a:p>
        </p:txBody>
      </p:sp>
      <p:sp>
        <p:nvSpPr>
          <p:cNvPr id="159" name="テキスト ボックス 158"/>
          <p:cNvSpPr txBox="1"/>
          <p:nvPr/>
        </p:nvSpPr>
        <p:spPr>
          <a:xfrm>
            <a:off x="5593195" y="4346417"/>
            <a:ext cx="495649" cy="230832"/>
          </a:xfrm>
          <a:prstGeom prst="rect">
            <a:avLst/>
          </a:prstGeom>
          <a:noFill/>
        </p:spPr>
        <p:txBody>
          <a:bodyPr wrap="none" rtlCol="0">
            <a:spAutoFit/>
          </a:bodyPr>
          <a:lstStyle/>
          <a:p>
            <a:r>
              <a:rPr kumimoji="1" lang="ja-JP" altLang="en-US" sz="900" b="1" dirty="0" smtClean="0">
                <a:solidFill>
                  <a:srgbClr val="FF0000"/>
                </a:solidFill>
              </a:rPr>
              <a:t>３時間</a:t>
            </a:r>
            <a:endParaRPr kumimoji="1" lang="ja-JP" altLang="en-US" sz="900" b="1" dirty="0">
              <a:solidFill>
                <a:srgbClr val="FF0000"/>
              </a:solidFill>
            </a:endParaRPr>
          </a:p>
        </p:txBody>
      </p:sp>
      <p:sp>
        <p:nvSpPr>
          <p:cNvPr id="160" name="テキスト ボックス 159"/>
          <p:cNvSpPr txBox="1"/>
          <p:nvPr/>
        </p:nvSpPr>
        <p:spPr>
          <a:xfrm>
            <a:off x="5593195" y="4562441"/>
            <a:ext cx="495649" cy="230832"/>
          </a:xfrm>
          <a:prstGeom prst="rect">
            <a:avLst/>
          </a:prstGeom>
          <a:noFill/>
        </p:spPr>
        <p:txBody>
          <a:bodyPr wrap="none" rtlCol="0">
            <a:spAutoFit/>
          </a:bodyPr>
          <a:lstStyle/>
          <a:p>
            <a:r>
              <a:rPr kumimoji="1" lang="ja-JP" altLang="en-US" sz="900" b="1" dirty="0" smtClean="0">
                <a:solidFill>
                  <a:srgbClr val="FF0000"/>
                </a:solidFill>
              </a:rPr>
              <a:t>３時間</a:t>
            </a:r>
            <a:endParaRPr kumimoji="1" lang="ja-JP" altLang="en-US" sz="900" b="1" dirty="0">
              <a:solidFill>
                <a:srgbClr val="FF0000"/>
              </a:solidFill>
            </a:endParaRPr>
          </a:p>
        </p:txBody>
      </p:sp>
      <p:sp>
        <p:nvSpPr>
          <p:cNvPr id="161" name="テキスト ボックス 160"/>
          <p:cNvSpPr txBox="1"/>
          <p:nvPr/>
        </p:nvSpPr>
        <p:spPr>
          <a:xfrm>
            <a:off x="6745323" y="3497129"/>
            <a:ext cx="575799" cy="230832"/>
          </a:xfrm>
          <a:prstGeom prst="rect">
            <a:avLst/>
          </a:prstGeom>
          <a:noFill/>
        </p:spPr>
        <p:txBody>
          <a:bodyPr wrap="none" rtlCol="0">
            <a:spAutoFit/>
          </a:bodyPr>
          <a:lstStyle/>
          <a:p>
            <a:r>
              <a:rPr kumimoji="1" lang="ja-JP" altLang="en-US" sz="900" b="1" dirty="0" smtClean="0">
                <a:solidFill>
                  <a:srgbClr val="FF0000"/>
                </a:solidFill>
              </a:rPr>
              <a:t>３０時間</a:t>
            </a:r>
            <a:endParaRPr kumimoji="1" lang="ja-JP" altLang="en-US" sz="900" b="1" dirty="0">
              <a:solidFill>
                <a:srgbClr val="FF0000"/>
              </a:solidFill>
            </a:endParaRPr>
          </a:p>
        </p:txBody>
      </p:sp>
      <p:sp>
        <p:nvSpPr>
          <p:cNvPr id="162" name="テキスト ボックス 161"/>
          <p:cNvSpPr txBox="1"/>
          <p:nvPr/>
        </p:nvSpPr>
        <p:spPr>
          <a:xfrm>
            <a:off x="6745323" y="3698345"/>
            <a:ext cx="575799" cy="230832"/>
          </a:xfrm>
          <a:prstGeom prst="rect">
            <a:avLst/>
          </a:prstGeom>
          <a:noFill/>
        </p:spPr>
        <p:txBody>
          <a:bodyPr wrap="none" rtlCol="0">
            <a:spAutoFit/>
          </a:bodyPr>
          <a:lstStyle/>
          <a:p>
            <a:r>
              <a:rPr kumimoji="1" lang="ja-JP" altLang="en-US" sz="900" b="1" dirty="0" smtClean="0">
                <a:solidFill>
                  <a:srgbClr val="FF0000"/>
                </a:solidFill>
              </a:rPr>
              <a:t>１５時間</a:t>
            </a:r>
            <a:endParaRPr kumimoji="1" lang="ja-JP" altLang="en-US" sz="900" b="1" dirty="0">
              <a:solidFill>
                <a:srgbClr val="FF0000"/>
              </a:solidFill>
            </a:endParaRPr>
          </a:p>
        </p:txBody>
      </p:sp>
      <p:sp>
        <p:nvSpPr>
          <p:cNvPr id="163" name="テキスト ボックス 162"/>
          <p:cNvSpPr txBox="1"/>
          <p:nvPr/>
        </p:nvSpPr>
        <p:spPr>
          <a:xfrm>
            <a:off x="6745323" y="3914369"/>
            <a:ext cx="575799" cy="230832"/>
          </a:xfrm>
          <a:prstGeom prst="rect">
            <a:avLst/>
          </a:prstGeom>
          <a:noFill/>
        </p:spPr>
        <p:txBody>
          <a:bodyPr wrap="none" rtlCol="0">
            <a:spAutoFit/>
          </a:bodyPr>
          <a:lstStyle/>
          <a:p>
            <a:r>
              <a:rPr kumimoji="1" lang="ja-JP" altLang="en-US" sz="900" b="1" dirty="0" smtClean="0">
                <a:solidFill>
                  <a:srgbClr val="FF0000"/>
                </a:solidFill>
              </a:rPr>
              <a:t>１５時間</a:t>
            </a:r>
            <a:endParaRPr kumimoji="1" lang="ja-JP" altLang="en-US" sz="900" b="1" dirty="0">
              <a:solidFill>
                <a:srgbClr val="FF0000"/>
              </a:solidFill>
            </a:endParaRPr>
          </a:p>
        </p:txBody>
      </p:sp>
      <p:sp>
        <p:nvSpPr>
          <p:cNvPr id="164" name="テキスト ボックス 163"/>
          <p:cNvSpPr txBox="1"/>
          <p:nvPr/>
        </p:nvSpPr>
        <p:spPr>
          <a:xfrm>
            <a:off x="6745323" y="4346417"/>
            <a:ext cx="575799" cy="230832"/>
          </a:xfrm>
          <a:prstGeom prst="rect">
            <a:avLst/>
          </a:prstGeom>
          <a:noFill/>
        </p:spPr>
        <p:txBody>
          <a:bodyPr wrap="none" rtlCol="0">
            <a:spAutoFit/>
          </a:bodyPr>
          <a:lstStyle/>
          <a:p>
            <a:r>
              <a:rPr kumimoji="1" lang="ja-JP" altLang="en-US" sz="900" b="1" dirty="0" smtClean="0">
                <a:solidFill>
                  <a:srgbClr val="FF0000"/>
                </a:solidFill>
              </a:rPr>
              <a:t>２０時間</a:t>
            </a:r>
            <a:endParaRPr kumimoji="1" lang="ja-JP" altLang="en-US" sz="900" b="1" dirty="0">
              <a:solidFill>
                <a:srgbClr val="FF0000"/>
              </a:solidFill>
            </a:endParaRPr>
          </a:p>
        </p:txBody>
      </p:sp>
      <p:sp>
        <p:nvSpPr>
          <p:cNvPr id="165" name="テキスト ボックス 164"/>
          <p:cNvSpPr txBox="1"/>
          <p:nvPr/>
        </p:nvSpPr>
        <p:spPr>
          <a:xfrm>
            <a:off x="6745323" y="4562441"/>
            <a:ext cx="575799" cy="230832"/>
          </a:xfrm>
          <a:prstGeom prst="rect">
            <a:avLst/>
          </a:prstGeom>
          <a:noFill/>
        </p:spPr>
        <p:txBody>
          <a:bodyPr wrap="none" rtlCol="0">
            <a:spAutoFit/>
          </a:bodyPr>
          <a:lstStyle/>
          <a:p>
            <a:r>
              <a:rPr kumimoji="1" lang="ja-JP" altLang="en-US" sz="900" b="1" dirty="0" smtClean="0">
                <a:solidFill>
                  <a:srgbClr val="FF0000"/>
                </a:solidFill>
              </a:rPr>
              <a:t>２０時間</a:t>
            </a:r>
            <a:endParaRPr kumimoji="1" lang="ja-JP" altLang="en-US" sz="900" b="1" dirty="0">
              <a:solidFill>
                <a:srgbClr val="FF0000"/>
              </a:solidFill>
            </a:endParaRPr>
          </a:p>
        </p:txBody>
      </p:sp>
      <p:sp>
        <p:nvSpPr>
          <p:cNvPr id="166" name="テキスト ボックス 165"/>
          <p:cNvSpPr txBox="1"/>
          <p:nvPr/>
        </p:nvSpPr>
        <p:spPr>
          <a:xfrm>
            <a:off x="7897451" y="3497129"/>
            <a:ext cx="655949" cy="230832"/>
          </a:xfrm>
          <a:prstGeom prst="rect">
            <a:avLst/>
          </a:prstGeom>
          <a:noFill/>
        </p:spPr>
        <p:txBody>
          <a:bodyPr wrap="none" rtlCol="0">
            <a:spAutoFit/>
          </a:bodyPr>
          <a:lstStyle/>
          <a:p>
            <a:r>
              <a:rPr kumimoji="1" lang="ja-JP" altLang="en-US" sz="900" b="1" dirty="0" smtClean="0">
                <a:solidFill>
                  <a:srgbClr val="FF0000"/>
                </a:solidFill>
              </a:rPr>
              <a:t>２５０時間</a:t>
            </a:r>
            <a:endParaRPr kumimoji="1" lang="ja-JP" altLang="en-US" sz="900" b="1" dirty="0">
              <a:solidFill>
                <a:srgbClr val="FF0000"/>
              </a:solidFill>
            </a:endParaRPr>
          </a:p>
        </p:txBody>
      </p:sp>
      <p:sp>
        <p:nvSpPr>
          <p:cNvPr id="167" name="テキスト ボックス 166"/>
          <p:cNvSpPr txBox="1"/>
          <p:nvPr/>
        </p:nvSpPr>
        <p:spPr>
          <a:xfrm>
            <a:off x="7897451" y="3698345"/>
            <a:ext cx="655949" cy="230832"/>
          </a:xfrm>
          <a:prstGeom prst="rect">
            <a:avLst/>
          </a:prstGeom>
          <a:noFill/>
        </p:spPr>
        <p:txBody>
          <a:bodyPr wrap="none" rtlCol="0">
            <a:spAutoFit/>
          </a:bodyPr>
          <a:lstStyle/>
          <a:p>
            <a:r>
              <a:rPr kumimoji="1" lang="ja-JP" altLang="en-US" sz="900" b="1" dirty="0" smtClean="0">
                <a:solidFill>
                  <a:srgbClr val="FF0000"/>
                </a:solidFill>
              </a:rPr>
              <a:t>１５０時間</a:t>
            </a:r>
            <a:endParaRPr kumimoji="1" lang="ja-JP" altLang="en-US" sz="900" b="1" dirty="0">
              <a:solidFill>
                <a:srgbClr val="FF0000"/>
              </a:solidFill>
            </a:endParaRPr>
          </a:p>
        </p:txBody>
      </p:sp>
      <p:sp>
        <p:nvSpPr>
          <p:cNvPr id="168" name="テキスト ボックス 167"/>
          <p:cNvSpPr txBox="1"/>
          <p:nvPr/>
        </p:nvSpPr>
        <p:spPr>
          <a:xfrm>
            <a:off x="7897451" y="3914369"/>
            <a:ext cx="655949" cy="230832"/>
          </a:xfrm>
          <a:prstGeom prst="rect">
            <a:avLst/>
          </a:prstGeom>
          <a:noFill/>
        </p:spPr>
        <p:txBody>
          <a:bodyPr wrap="none" rtlCol="0">
            <a:spAutoFit/>
          </a:bodyPr>
          <a:lstStyle/>
          <a:p>
            <a:r>
              <a:rPr kumimoji="1" lang="ja-JP" altLang="en-US" sz="900" b="1" dirty="0" smtClean="0">
                <a:solidFill>
                  <a:srgbClr val="FF0000"/>
                </a:solidFill>
              </a:rPr>
              <a:t>１５０時間</a:t>
            </a:r>
            <a:endParaRPr kumimoji="1" lang="ja-JP" altLang="en-US" sz="900" b="1" dirty="0">
              <a:solidFill>
                <a:srgbClr val="FF0000"/>
              </a:solidFill>
            </a:endParaRPr>
          </a:p>
        </p:txBody>
      </p:sp>
      <p:sp>
        <p:nvSpPr>
          <p:cNvPr id="169" name="テキスト ボックス 168"/>
          <p:cNvSpPr txBox="1"/>
          <p:nvPr/>
        </p:nvSpPr>
        <p:spPr>
          <a:xfrm>
            <a:off x="7897451" y="4346417"/>
            <a:ext cx="655949" cy="230832"/>
          </a:xfrm>
          <a:prstGeom prst="rect">
            <a:avLst/>
          </a:prstGeom>
          <a:noFill/>
        </p:spPr>
        <p:txBody>
          <a:bodyPr wrap="none" rtlCol="0">
            <a:spAutoFit/>
          </a:bodyPr>
          <a:lstStyle/>
          <a:p>
            <a:r>
              <a:rPr kumimoji="1" lang="ja-JP" altLang="en-US" sz="900" b="1" dirty="0" smtClean="0">
                <a:solidFill>
                  <a:srgbClr val="FF0000"/>
                </a:solidFill>
              </a:rPr>
              <a:t>２００時間</a:t>
            </a:r>
            <a:endParaRPr kumimoji="1" lang="ja-JP" altLang="en-US" sz="900" b="1" dirty="0">
              <a:solidFill>
                <a:srgbClr val="FF0000"/>
              </a:solidFill>
            </a:endParaRPr>
          </a:p>
        </p:txBody>
      </p:sp>
      <p:sp>
        <p:nvSpPr>
          <p:cNvPr id="170" name="テキスト ボックス 169"/>
          <p:cNvSpPr txBox="1"/>
          <p:nvPr/>
        </p:nvSpPr>
        <p:spPr>
          <a:xfrm>
            <a:off x="7897451" y="4562441"/>
            <a:ext cx="655949" cy="230832"/>
          </a:xfrm>
          <a:prstGeom prst="rect">
            <a:avLst/>
          </a:prstGeom>
          <a:noFill/>
        </p:spPr>
        <p:txBody>
          <a:bodyPr wrap="none" rtlCol="0">
            <a:spAutoFit/>
          </a:bodyPr>
          <a:lstStyle/>
          <a:p>
            <a:r>
              <a:rPr kumimoji="1" lang="ja-JP" altLang="en-US" sz="900" b="1" dirty="0" smtClean="0">
                <a:solidFill>
                  <a:srgbClr val="FF0000"/>
                </a:solidFill>
              </a:rPr>
              <a:t>２００時間</a:t>
            </a:r>
            <a:endParaRPr kumimoji="1" lang="ja-JP" altLang="en-US" sz="900" b="1" dirty="0">
              <a:solidFill>
                <a:srgbClr val="FF0000"/>
              </a:solidFill>
            </a:endParaRPr>
          </a:p>
        </p:txBody>
      </p:sp>
      <p:sp>
        <p:nvSpPr>
          <p:cNvPr id="184" name="テキスト ボックス 183"/>
          <p:cNvSpPr txBox="1"/>
          <p:nvPr/>
        </p:nvSpPr>
        <p:spPr>
          <a:xfrm>
            <a:off x="1595975" y="5471985"/>
            <a:ext cx="761747" cy="230832"/>
          </a:xfrm>
          <a:prstGeom prst="rect">
            <a:avLst/>
          </a:prstGeom>
          <a:noFill/>
        </p:spPr>
        <p:txBody>
          <a:bodyPr wrap="none" rtlCol="0">
            <a:spAutoFit/>
          </a:bodyPr>
          <a:lstStyle/>
          <a:p>
            <a:r>
              <a:rPr kumimoji="1" lang="ja-JP" altLang="en-US" sz="900" b="1" dirty="0" smtClean="0">
                <a:solidFill>
                  <a:srgbClr val="FF0000"/>
                </a:solidFill>
              </a:rPr>
              <a:t>受注の集中</a:t>
            </a:r>
            <a:endParaRPr kumimoji="1" lang="ja-JP" altLang="en-US" sz="900" b="1" dirty="0">
              <a:solidFill>
                <a:srgbClr val="FF0000"/>
              </a:solidFill>
            </a:endParaRPr>
          </a:p>
        </p:txBody>
      </p:sp>
      <p:sp>
        <p:nvSpPr>
          <p:cNvPr id="185" name="テキスト ボックス 184"/>
          <p:cNvSpPr txBox="1"/>
          <p:nvPr/>
        </p:nvSpPr>
        <p:spPr>
          <a:xfrm>
            <a:off x="3684207" y="5485390"/>
            <a:ext cx="415498" cy="230832"/>
          </a:xfrm>
          <a:prstGeom prst="rect">
            <a:avLst/>
          </a:prstGeom>
          <a:noFill/>
        </p:spPr>
        <p:txBody>
          <a:bodyPr wrap="none" rtlCol="0">
            <a:spAutoFit/>
          </a:bodyPr>
          <a:lstStyle/>
          <a:p>
            <a:r>
              <a:rPr kumimoji="1" lang="ja-JP" altLang="en-US" sz="900" b="1" dirty="0" smtClean="0">
                <a:solidFill>
                  <a:srgbClr val="FF0000"/>
                </a:solidFill>
              </a:rPr>
              <a:t>設計</a:t>
            </a:r>
            <a:endParaRPr kumimoji="1" lang="ja-JP" altLang="en-US" sz="900" b="1" dirty="0">
              <a:solidFill>
                <a:srgbClr val="FF0000"/>
              </a:solidFill>
            </a:endParaRPr>
          </a:p>
        </p:txBody>
      </p:sp>
      <p:sp>
        <p:nvSpPr>
          <p:cNvPr id="186" name="テキスト ボックス 185"/>
          <p:cNvSpPr txBox="1"/>
          <p:nvPr/>
        </p:nvSpPr>
        <p:spPr>
          <a:xfrm>
            <a:off x="1595975" y="5686606"/>
            <a:ext cx="1300356" cy="230832"/>
          </a:xfrm>
          <a:prstGeom prst="rect">
            <a:avLst/>
          </a:prstGeom>
          <a:noFill/>
        </p:spPr>
        <p:txBody>
          <a:bodyPr wrap="none" rtlCol="0">
            <a:spAutoFit/>
          </a:bodyPr>
          <a:lstStyle/>
          <a:p>
            <a:r>
              <a:rPr kumimoji="1" lang="ja-JP" altLang="en-US" sz="900" b="1" dirty="0" smtClean="0">
                <a:solidFill>
                  <a:srgbClr val="FF0000"/>
                </a:solidFill>
              </a:rPr>
              <a:t>臨時の受注、納期変更</a:t>
            </a:r>
            <a:endParaRPr kumimoji="1" lang="ja-JP" altLang="en-US" sz="900" b="1" dirty="0">
              <a:solidFill>
                <a:srgbClr val="FF0000"/>
              </a:solidFill>
            </a:endParaRPr>
          </a:p>
        </p:txBody>
      </p:sp>
      <p:sp>
        <p:nvSpPr>
          <p:cNvPr id="187" name="テキスト ボックス 186"/>
          <p:cNvSpPr txBox="1"/>
          <p:nvPr/>
        </p:nvSpPr>
        <p:spPr>
          <a:xfrm>
            <a:off x="3684207" y="5701414"/>
            <a:ext cx="646331" cy="230832"/>
          </a:xfrm>
          <a:prstGeom prst="rect">
            <a:avLst/>
          </a:prstGeom>
          <a:noFill/>
        </p:spPr>
        <p:txBody>
          <a:bodyPr wrap="none" rtlCol="0">
            <a:spAutoFit/>
          </a:bodyPr>
          <a:lstStyle/>
          <a:p>
            <a:r>
              <a:rPr kumimoji="1" lang="ja-JP" altLang="en-US" sz="900" b="1" dirty="0" smtClean="0">
                <a:solidFill>
                  <a:srgbClr val="FF0000"/>
                </a:solidFill>
              </a:rPr>
              <a:t>機械組立</a:t>
            </a:r>
            <a:endParaRPr kumimoji="1" lang="ja-JP" altLang="en-US" sz="900" b="1" dirty="0">
              <a:solidFill>
                <a:srgbClr val="FF0000"/>
              </a:solidFill>
            </a:endParaRPr>
          </a:p>
        </p:txBody>
      </p:sp>
      <p:sp>
        <p:nvSpPr>
          <p:cNvPr id="188" name="テキスト ボックス 187"/>
          <p:cNvSpPr txBox="1"/>
          <p:nvPr/>
        </p:nvSpPr>
        <p:spPr>
          <a:xfrm>
            <a:off x="4636634" y="5485390"/>
            <a:ext cx="460382" cy="230832"/>
          </a:xfrm>
          <a:prstGeom prst="rect">
            <a:avLst/>
          </a:prstGeom>
          <a:noFill/>
        </p:spPr>
        <p:txBody>
          <a:bodyPr wrap="none" rtlCol="0">
            <a:spAutoFit/>
          </a:bodyPr>
          <a:lstStyle/>
          <a:p>
            <a:r>
              <a:rPr kumimoji="1" lang="ja-JP" altLang="en-US" sz="900" b="1" dirty="0" smtClean="0">
                <a:solidFill>
                  <a:srgbClr val="FF0000"/>
                </a:solidFill>
              </a:rPr>
              <a:t>１０人</a:t>
            </a:r>
            <a:endParaRPr kumimoji="1" lang="ja-JP" altLang="en-US" sz="900" b="1" dirty="0">
              <a:solidFill>
                <a:srgbClr val="FF0000"/>
              </a:solidFill>
            </a:endParaRPr>
          </a:p>
        </p:txBody>
      </p:sp>
      <p:sp>
        <p:nvSpPr>
          <p:cNvPr id="189" name="テキスト ボックス 188"/>
          <p:cNvSpPr txBox="1"/>
          <p:nvPr/>
        </p:nvSpPr>
        <p:spPr>
          <a:xfrm>
            <a:off x="4636634" y="5686606"/>
            <a:ext cx="460382" cy="230832"/>
          </a:xfrm>
          <a:prstGeom prst="rect">
            <a:avLst/>
          </a:prstGeom>
          <a:noFill/>
        </p:spPr>
        <p:txBody>
          <a:bodyPr wrap="none" rtlCol="0">
            <a:spAutoFit/>
          </a:bodyPr>
          <a:lstStyle/>
          <a:p>
            <a:r>
              <a:rPr kumimoji="1" lang="ja-JP" altLang="en-US" sz="900" b="1" dirty="0" smtClean="0">
                <a:solidFill>
                  <a:srgbClr val="FF0000"/>
                </a:solidFill>
              </a:rPr>
              <a:t>２０人</a:t>
            </a:r>
            <a:endParaRPr kumimoji="1" lang="ja-JP" altLang="en-US" sz="900" b="1" dirty="0">
              <a:solidFill>
                <a:srgbClr val="FF0000"/>
              </a:solidFill>
            </a:endParaRPr>
          </a:p>
        </p:txBody>
      </p:sp>
      <p:sp>
        <p:nvSpPr>
          <p:cNvPr id="190" name="テキスト ボックス 189"/>
          <p:cNvSpPr txBox="1"/>
          <p:nvPr/>
        </p:nvSpPr>
        <p:spPr>
          <a:xfrm>
            <a:off x="6858239" y="5485390"/>
            <a:ext cx="800219" cy="230832"/>
          </a:xfrm>
          <a:prstGeom prst="rect">
            <a:avLst/>
          </a:prstGeom>
          <a:noFill/>
        </p:spPr>
        <p:txBody>
          <a:bodyPr wrap="none" rtlCol="0">
            <a:spAutoFit/>
          </a:bodyPr>
          <a:lstStyle/>
          <a:p>
            <a:r>
              <a:rPr kumimoji="1" lang="ja-JP" altLang="en-US" sz="900" b="1" dirty="0" smtClean="0">
                <a:solidFill>
                  <a:srgbClr val="FF0000"/>
                </a:solidFill>
              </a:rPr>
              <a:t>１か月に１日</a:t>
            </a:r>
            <a:endParaRPr kumimoji="1" lang="ja-JP" altLang="en-US" sz="900" b="1" dirty="0">
              <a:solidFill>
                <a:srgbClr val="FF0000"/>
              </a:solidFill>
            </a:endParaRPr>
          </a:p>
        </p:txBody>
      </p:sp>
      <p:sp>
        <p:nvSpPr>
          <p:cNvPr id="191" name="テキスト ボックス 190"/>
          <p:cNvSpPr txBox="1"/>
          <p:nvPr/>
        </p:nvSpPr>
        <p:spPr>
          <a:xfrm>
            <a:off x="6858239" y="5686606"/>
            <a:ext cx="800219" cy="230832"/>
          </a:xfrm>
          <a:prstGeom prst="rect">
            <a:avLst/>
          </a:prstGeom>
          <a:noFill/>
        </p:spPr>
        <p:txBody>
          <a:bodyPr wrap="none" rtlCol="0">
            <a:spAutoFit/>
          </a:bodyPr>
          <a:lstStyle/>
          <a:p>
            <a:r>
              <a:rPr kumimoji="1" lang="ja-JP" altLang="en-US" sz="900" b="1" dirty="0" smtClean="0">
                <a:solidFill>
                  <a:srgbClr val="FF0000"/>
                </a:solidFill>
              </a:rPr>
              <a:t>１か月に１日</a:t>
            </a:r>
            <a:endParaRPr kumimoji="1" lang="ja-JP" altLang="en-US" sz="900" b="1" dirty="0">
              <a:solidFill>
                <a:srgbClr val="FF0000"/>
              </a:solidFill>
            </a:endParaRPr>
          </a:p>
        </p:txBody>
      </p:sp>
      <p:sp>
        <p:nvSpPr>
          <p:cNvPr id="192" name="テキスト ボックス 191"/>
          <p:cNvSpPr txBox="1"/>
          <p:nvPr/>
        </p:nvSpPr>
        <p:spPr>
          <a:xfrm>
            <a:off x="7936891" y="5471985"/>
            <a:ext cx="976549" cy="230832"/>
          </a:xfrm>
          <a:prstGeom prst="rect">
            <a:avLst/>
          </a:prstGeom>
          <a:noFill/>
        </p:spPr>
        <p:txBody>
          <a:bodyPr wrap="none" rtlCol="0">
            <a:spAutoFit/>
          </a:bodyPr>
          <a:lstStyle/>
          <a:p>
            <a:r>
              <a:rPr kumimoji="1" lang="ja-JP" altLang="en-US" sz="900" b="1" dirty="0" smtClean="0">
                <a:solidFill>
                  <a:srgbClr val="FF0000"/>
                </a:solidFill>
              </a:rPr>
              <a:t>８：３０～１７：３０</a:t>
            </a:r>
            <a:endParaRPr kumimoji="1" lang="ja-JP" altLang="en-US" sz="900" b="1" dirty="0">
              <a:solidFill>
                <a:srgbClr val="FF0000"/>
              </a:solidFill>
            </a:endParaRPr>
          </a:p>
        </p:txBody>
      </p:sp>
      <p:sp>
        <p:nvSpPr>
          <p:cNvPr id="193" name="テキスト ボックス 192"/>
          <p:cNvSpPr txBox="1"/>
          <p:nvPr/>
        </p:nvSpPr>
        <p:spPr>
          <a:xfrm>
            <a:off x="7936891" y="5673201"/>
            <a:ext cx="976549" cy="230832"/>
          </a:xfrm>
          <a:prstGeom prst="rect">
            <a:avLst/>
          </a:prstGeom>
          <a:noFill/>
        </p:spPr>
        <p:txBody>
          <a:bodyPr wrap="none" rtlCol="0">
            <a:spAutoFit/>
          </a:bodyPr>
          <a:lstStyle/>
          <a:p>
            <a:r>
              <a:rPr kumimoji="1" lang="ja-JP" altLang="en-US" sz="900" b="1" dirty="0" smtClean="0">
                <a:solidFill>
                  <a:srgbClr val="FF0000"/>
                </a:solidFill>
              </a:rPr>
              <a:t>８：３０～１７：３０</a:t>
            </a:r>
            <a:endParaRPr kumimoji="1" lang="ja-JP" altLang="en-US" sz="900" b="1" dirty="0">
              <a:solidFill>
                <a:srgbClr val="FF0000"/>
              </a:solidFill>
            </a:endParaRPr>
          </a:p>
        </p:txBody>
      </p:sp>
      <p:sp>
        <p:nvSpPr>
          <p:cNvPr id="195" name="テキスト ボックス 194"/>
          <p:cNvSpPr txBox="1"/>
          <p:nvPr/>
        </p:nvSpPr>
        <p:spPr>
          <a:xfrm>
            <a:off x="5552496" y="5471985"/>
            <a:ext cx="646331" cy="230832"/>
          </a:xfrm>
          <a:prstGeom prst="rect">
            <a:avLst/>
          </a:prstGeom>
          <a:noFill/>
        </p:spPr>
        <p:txBody>
          <a:bodyPr wrap="none" rtlCol="0">
            <a:spAutoFit/>
          </a:bodyPr>
          <a:lstStyle/>
          <a:p>
            <a:r>
              <a:rPr kumimoji="1" lang="ja-JP" altLang="en-US" sz="900" b="1" dirty="0" smtClean="0">
                <a:solidFill>
                  <a:srgbClr val="FF0000"/>
                </a:solidFill>
              </a:rPr>
              <a:t>土日祝日</a:t>
            </a:r>
            <a:endParaRPr kumimoji="1" lang="ja-JP" altLang="en-US" sz="900" b="1" dirty="0">
              <a:solidFill>
                <a:srgbClr val="FF0000"/>
              </a:solidFill>
            </a:endParaRPr>
          </a:p>
        </p:txBody>
      </p:sp>
      <p:sp>
        <p:nvSpPr>
          <p:cNvPr id="196" name="テキスト ボックス 195"/>
          <p:cNvSpPr txBox="1"/>
          <p:nvPr/>
        </p:nvSpPr>
        <p:spPr>
          <a:xfrm>
            <a:off x="5552496" y="5673201"/>
            <a:ext cx="646331" cy="230832"/>
          </a:xfrm>
          <a:prstGeom prst="rect">
            <a:avLst/>
          </a:prstGeom>
          <a:noFill/>
        </p:spPr>
        <p:txBody>
          <a:bodyPr wrap="none" rtlCol="0">
            <a:spAutoFit/>
          </a:bodyPr>
          <a:lstStyle/>
          <a:p>
            <a:r>
              <a:rPr kumimoji="1" lang="ja-JP" altLang="en-US" sz="900" b="1" dirty="0" smtClean="0">
                <a:solidFill>
                  <a:srgbClr val="FF0000"/>
                </a:solidFill>
              </a:rPr>
              <a:t>土日祝日</a:t>
            </a:r>
            <a:endParaRPr kumimoji="1" lang="ja-JP" altLang="en-US" sz="900" b="1" dirty="0">
              <a:solidFill>
                <a:srgbClr val="FF0000"/>
              </a:solidFill>
            </a:endParaRPr>
          </a:p>
        </p:txBody>
      </p:sp>
      <p:sp>
        <p:nvSpPr>
          <p:cNvPr id="198" name="テキスト ボックス 197"/>
          <p:cNvSpPr txBox="1"/>
          <p:nvPr/>
        </p:nvSpPr>
        <p:spPr>
          <a:xfrm>
            <a:off x="8473515" y="3497129"/>
            <a:ext cx="655949" cy="230832"/>
          </a:xfrm>
          <a:prstGeom prst="rect">
            <a:avLst/>
          </a:prstGeom>
          <a:noFill/>
        </p:spPr>
        <p:txBody>
          <a:bodyPr wrap="none" rtlCol="0">
            <a:spAutoFit/>
          </a:bodyPr>
          <a:lstStyle/>
          <a:p>
            <a:r>
              <a:rPr kumimoji="1" lang="ja-JP" altLang="en-US" sz="900" b="1" dirty="0" smtClean="0">
                <a:solidFill>
                  <a:srgbClr val="FF0000"/>
                </a:solidFill>
              </a:rPr>
              <a:t>３７０時間</a:t>
            </a:r>
            <a:endParaRPr kumimoji="1" lang="ja-JP" altLang="en-US" sz="900" b="1" dirty="0">
              <a:solidFill>
                <a:srgbClr val="FF0000"/>
              </a:solidFill>
            </a:endParaRPr>
          </a:p>
        </p:txBody>
      </p:sp>
      <p:sp>
        <p:nvSpPr>
          <p:cNvPr id="199" name="テキスト ボックス 198"/>
          <p:cNvSpPr txBox="1"/>
          <p:nvPr/>
        </p:nvSpPr>
        <p:spPr>
          <a:xfrm>
            <a:off x="8473515" y="3698345"/>
            <a:ext cx="655949" cy="230832"/>
          </a:xfrm>
          <a:prstGeom prst="rect">
            <a:avLst/>
          </a:prstGeom>
          <a:noFill/>
        </p:spPr>
        <p:txBody>
          <a:bodyPr wrap="none" rtlCol="0">
            <a:spAutoFit/>
          </a:bodyPr>
          <a:lstStyle/>
          <a:p>
            <a:r>
              <a:rPr kumimoji="1" lang="ja-JP" altLang="en-US" sz="900" b="1" dirty="0" smtClean="0">
                <a:solidFill>
                  <a:srgbClr val="FF0000"/>
                </a:solidFill>
              </a:rPr>
              <a:t>２７０時間</a:t>
            </a:r>
            <a:endParaRPr kumimoji="1" lang="ja-JP" altLang="en-US" sz="900" b="1" dirty="0">
              <a:solidFill>
                <a:srgbClr val="FF0000"/>
              </a:solidFill>
            </a:endParaRPr>
          </a:p>
        </p:txBody>
      </p:sp>
      <p:sp>
        <p:nvSpPr>
          <p:cNvPr id="200" name="テキスト ボックス 199"/>
          <p:cNvSpPr txBox="1"/>
          <p:nvPr/>
        </p:nvSpPr>
        <p:spPr>
          <a:xfrm>
            <a:off x="8473515" y="3914369"/>
            <a:ext cx="655949" cy="230832"/>
          </a:xfrm>
          <a:prstGeom prst="rect">
            <a:avLst/>
          </a:prstGeom>
          <a:noFill/>
        </p:spPr>
        <p:txBody>
          <a:bodyPr wrap="none" rtlCol="0">
            <a:spAutoFit/>
          </a:bodyPr>
          <a:lstStyle/>
          <a:p>
            <a:r>
              <a:rPr kumimoji="1" lang="ja-JP" altLang="en-US" sz="900" b="1" dirty="0" smtClean="0">
                <a:solidFill>
                  <a:srgbClr val="FF0000"/>
                </a:solidFill>
              </a:rPr>
              <a:t>２７０時間</a:t>
            </a:r>
            <a:endParaRPr kumimoji="1" lang="ja-JP" altLang="en-US" sz="900" b="1" dirty="0">
              <a:solidFill>
                <a:srgbClr val="FF0000"/>
              </a:solidFill>
            </a:endParaRPr>
          </a:p>
        </p:txBody>
      </p:sp>
      <p:sp>
        <p:nvSpPr>
          <p:cNvPr id="201" name="テキスト ボックス 200"/>
          <p:cNvSpPr txBox="1"/>
          <p:nvPr/>
        </p:nvSpPr>
        <p:spPr>
          <a:xfrm>
            <a:off x="8473515" y="4346417"/>
            <a:ext cx="655949" cy="230832"/>
          </a:xfrm>
          <a:prstGeom prst="rect">
            <a:avLst/>
          </a:prstGeom>
          <a:noFill/>
        </p:spPr>
        <p:txBody>
          <a:bodyPr wrap="none" rtlCol="0">
            <a:spAutoFit/>
          </a:bodyPr>
          <a:lstStyle/>
          <a:p>
            <a:r>
              <a:rPr kumimoji="1" lang="ja-JP" altLang="en-US" sz="900" b="1" dirty="0" smtClean="0">
                <a:solidFill>
                  <a:srgbClr val="FF0000"/>
                </a:solidFill>
              </a:rPr>
              <a:t>３２０時間</a:t>
            </a:r>
            <a:endParaRPr kumimoji="1" lang="ja-JP" altLang="en-US" sz="900" b="1" dirty="0">
              <a:solidFill>
                <a:srgbClr val="FF0000"/>
              </a:solidFill>
            </a:endParaRPr>
          </a:p>
        </p:txBody>
      </p:sp>
      <p:sp>
        <p:nvSpPr>
          <p:cNvPr id="202" name="テキスト ボックス 201"/>
          <p:cNvSpPr txBox="1"/>
          <p:nvPr/>
        </p:nvSpPr>
        <p:spPr>
          <a:xfrm>
            <a:off x="8473515" y="4562441"/>
            <a:ext cx="655949" cy="230832"/>
          </a:xfrm>
          <a:prstGeom prst="rect">
            <a:avLst/>
          </a:prstGeom>
          <a:noFill/>
        </p:spPr>
        <p:txBody>
          <a:bodyPr wrap="none" rtlCol="0">
            <a:spAutoFit/>
          </a:bodyPr>
          <a:lstStyle/>
          <a:p>
            <a:r>
              <a:rPr kumimoji="1" lang="ja-JP" altLang="en-US" sz="900" b="1" dirty="0" smtClean="0">
                <a:solidFill>
                  <a:srgbClr val="FF0000"/>
                </a:solidFill>
              </a:rPr>
              <a:t>３２０時間</a:t>
            </a:r>
            <a:endParaRPr kumimoji="1" lang="ja-JP" altLang="en-US" sz="900" b="1" dirty="0">
              <a:solidFill>
                <a:srgbClr val="FF0000"/>
              </a:solidFill>
            </a:endParaRPr>
          </a:p>
        </p:txBody>
      </p:sp>
      <p:sp>
        <p:nvSpPr>
          <p:cNvPr id="203" name="テキスト ボックス 202"/>
          <p:cNvSpPr txBox="1"/>
          <p:nvPr/>
        </p:nvSpPr>
        <p:spPr>
          <a:xfrm>
            <a:off x="7321652" y="3497129"/>
            <a:ext cx="575799" cy="230832"/>
          </a:xfrm>
          <a:prstGeom prst="rect">
            <a:avLst/>
          </a:prstGeom>
          <a:noFill/>
        </p:spPr>
        <p:txBody>
          <a:bodyPr wrap="none" rtlCol="0">
            <a:spAutoFit/>
          </a:bodyPr>
          <a:lstStyle/>
          <a:p>
            <a:r>
              <a:rPr kumimoji="1" lang="ja-JP" altLang="en-US" sz="900" b="1" dirty="0" smtClean="0">
                <a:solidFill>
                  <a:srgbClr val="FF0000"/>
                </a:solidFill>
              </a:rPr>
              <a:t>４０時間</a:t>
            </a:r>
            <a:endParaRPr kumimoji="1" lang="ja-JP" altLang="en-US" sz="900" b="1" dirty="0">
              <a:solidFill>
                <a:srgbClr val="FF0000"/>
              </a:solidFill>
            </a:endParaRPr>
          </a:p>
        </p:txBody>
      </p:sp>
      <p:sp>
        <p:nvSpPr>
          <p:cNvPr id="204" name="テキスト ボックス 203"/>
          <p:cNvSpPr txBox="1"/>
          <p:nvPr/>
        </p:nvSpPr>
        <p:spPr>
          <a:xfrm>
            <a:off x="7321652" y="3698345"/>
            <a:ext cx="575799" cy="230832"/>
          </a:xfrm>
          <a:prstGeom prst="rect">
            <a:avLst/>
          </a:prstGeom>
          <a:noFill/>
        </p:spPr>
        <p:txBody>
          <a:bodyPr wrap="none" rtlCol="0">
            <a:spAutoFit/>
          </a:bodyPr>
          <a:lstStyle/>
          <a:p>
            <a:r>
              <a:rPr kumimoji="1" lang="ja-JP" altLang="en-US" sz="900" b="1" dirty="0" smtClean="0">
                <a:solidFill>
                  <a:srgbClr val="FF0000"/>
                </a:solidFill>
              </a:rPr>
              <a:t>２５時間</a:t>
            </a:r>
            <a:endParaRPr kumimoji="1" lang="ja-JP" altLang="en-US" sz="900" b="1" dirty="0">
              <a:solidFill>
                <a:srgbClr val="FF0000"/>
              </a:solidFill>
            </a:endParaRPr>
          </a:p>
        </p:txBody>
      </p:sp>
      <p:sp>
        <p:nvSpPr>
          <p:cNvPr id="205" name="テキスト ボックス 204"/>
          <p:cNvSpPr txBox="1"/>
          <p:nvPr/>
        </p:nvSpPr>
        <p:spPr>
          <a:xfrm>
            <a:off x="7321652" y="3914369"/>
            <a:ext cx="575799" cy="230832"/>
          </a:xfrm>
          <a:prstGeom prst="rect">
            <a:avLst/>
          </a:prstGeom>
          <a:noFill/>
        </p:spPr>
        <p:txBody>
          <a:bodyPr wrap="none" rtlCol="0">
            <a:spAutoFit/>
          </a:bodyPr>
          <a:lstStyle/>
          <a:p>
            <a:r>
              <a:rPr kumimoji="1" lang="ja-JP" altLang="en-US" sz="900" b="1" dirty="0" smtClean="0">
                <a:solidFill>
                  <a:srgbClr val="FF0000"/>
                </a:solidFill>
              </a:rPr>
              <a:t>２５時間</a:t>
            </a:r>
            <a:endParaRPr kumimoji="1" lang="ja-JP" altLang="en-US" sz="900" b="1" dirty="0">
              <a:solidFill>
                <a:srgbClr val="FF0000"/>
              </a:solidFill>
            </a:endParaRPr>
          </a:p>
        </p:txBody>
      </p:sp>
      <p:sp>
        <p:nvSpPr>
          <p:cNvPr id="206" name="テキスト ボックス 205"/>
          <p:cNvSpPr txBox="1"/>
          <p:nvPr/>
        </p:nvSpPr>
        <p:spPr>
          <a:xfrm>
            <a:off x="7321652" y="4346417"/>
            <a:ext cx="575799" cy="230832"/>
          </a:xfrm>
          <a:prstGeom prst="rect">
            <a:avLst/>
          </a:prstGeom>
          <a:noFill/>
        </p:spPr>
        <p:txBody>
          <a:bodyPr wrap="none" rtlCol="0">
            <a:spAutoFit/>
          </a:bodyPr>
          <a:lstStyle/>
          <a:p>
            <a:r>
              <a:rPr kumimoji="1" lang="ja-JP" altLang="en-US" sz="900" b="1" dirty="0" smtClean="0">
                <a:solidFill>
                  <a:srgbClr val="FF0000"/>
                </a:solidFill>
              </a:rPr>
              <a:t>３０時間</a:t>
            </a:r>
            <a:endParaRPr kumimoji="1" lang="ja-JP" altLang="en-US" sz="900" b="1" dirty="0">
              <a:solidFill>
                <a:srgbClr val="FF0000"/>
              </a:solidFill>
            </a:endParaRPr>
          </a:p>
        </p:txBody>
      </p:sp>
      <p:sp>
        <p:nvSpPr>
          <p:cNvPr id="207" name="テキスト ボックス 206"/>
          <p:cNvSpPr txBox="1"/>
          <p:nvPr/>
        </p:nvSpPr>
        <p:spPr>
          <a:xfrm>
            <a:off x="7321652" y="4562441"/>
            <a:ext cx="575799" cy="230832"/>
          </a:xfrm>
          <a:prstGeom prst="rect">
            <a:avLst/>
          </a:prstGeom>
          <a:noFill/>
        </p:spPr>
        <p:txBody>
          <a:bodyPr wrap="none" rtlCol="0">
            <a:spAutoFit/>
          </a:bodyPr>
          <a:lstStyle/>
          <a:p>
            <a:r>
              <a:rPr kumimoji="1" lang="ja-JP" altLang="en-US" sz="900" b="1" dirty="0" smtClean="0">
                <a:solidFill>
                  <a:srgbClr val="FF0000"/>
                </a:solidFill>
              </a:rPr>
              <a:t>３０時間</a:t>
            </a:r>
            <a:endParaRPr kumimoji="1" lang="ja-JP" altLang="en-US" sz="900" b="1" dirty="0">
              <a:solidFill>
                <a:srgbClr val="FF0000"/>
              </a:solidFill>
            </a:endParaRPr>
          </a:p>
        </p:txBody>
      </p:sp>
      <p:sp>
        <p:nvSpPr>
          <p:cNvPr id="208" name="テキスト ボックス 207"/>
          <p:cNvSpPr txBox="1"/>
          <p:nvPr/>
        </p:nvSpPr>
        <p:spPr>
          <a:xfrm>
            <a:off x="6164588" y="3497129"/>
            <a:ext cx="652743" cy="230832"/>
          </a:xfrm>
          <a:prstGeom prst="rect">
            <a:avLst/>
          </a:prstGeom>
          <a:noFill/>
        </p:spPr>
        <p:txBody>
          <a:bodyPr wrap="none" rtlCol="0">
            <a:spAutoFit/>
          </a:bodyPr>
          <a:lstStyle/>
          <a:p>
            <a:r>
              <a:rPr kumimoji="1" lang="ja-JP" altLang="en-US" sz="900" b="1" dirty="0" smtClean="0">
                <a:solidFill>
                  <a:srgbClr val="FF0000"/>
                </a:solidFill>
              </a:rPr>
              <a:t>３．５時間</a:t>
            </a:r>
            <a:endParaRPr kumimoji="1" lang="ja-JP" altLang="en-US" sz="900" b="1" dirty="0">
              <a:solidFill>
                <a:srgbClr val="FF0000"/>
              </a:solidFill>
            </a:endParaRPr>
          </a:p>
        </p:txBody>
      </p:sp>
      <p:sp>
        <p:nvSpPr>
          <p:cNvPr id="209" name="テキスト ボックス 208"/>
          <p:cNvSpPr txBox="1"/>
          <p:nvPr/>
        </p:nvSpPr>
        <p:spPr>
          <a:xfrm>
            <a:off x="6164588" y="3698345"/>
            <a:ext cx="652743" cy="230832"/>
          </a:xfrm>
          <a:prstGeom prst="rect">
            <a:avLst/>
          </a:prstGeom>
          <a:noFill/>
        </p:spPr>
        <p:txBody>
          <a:bodyPr wrap="none" rtlCol="0">
            <a:spAutoFit/>
          </a:bodyPr>
          <a:lstStyle/>
          <a:p>
            <a:r>
              <a:rPr kumimoji="1" lang="ja-JP" altLang="en-US" sz="900" b="1" dirty="0" smtClean="0">
                <a:solidFill>
                  <a:srgbClr val="FF0000"/>
                </a:solidFill>
              </a:rPr>
              <a:t>２．５時間</a:t>
            </a:r>
            <a:endParaRPr kumimoji="1" lang="ja-JP" altLang="en-US" sz="900" b="1" dirty="0">
              <a:solidFill>
                <a:srgbClr val="FF0000"/>
              </a:solidFill>
            </a:endParaRPr>
          </a:p>
        </p:txBody>
      </p:sp>
      <p:sp>
        <p:nvSpPr>
          <p:cNvPr id="210" name="テキスト ボックス 209"/>
          <p:cNvSpPr txBox="1"/>
          <p:nvPr/>
        </p:nvSpPr>
        <p:spPr>
          <a:xfrm>
            <a:off x="6164588" y="3914369"/>
            <a:ext cx="652743" cy="230832"/>
          </a:xfrm>
          <a:prstGeom prst="rect">
            <a:avLst/>
          </a:prstGeom>
          <a:noFill/>
        </p:spPr>
        <p:txBody>
          <a:bodyPr wrap="none" rtlCol="0">
            <a:spAutoFit/>
          </a:bodyPr>
          <a:lstStyle/>
          <a:p>
            <a:r>
              <a:rPr kumimoji="1" lang="ja-JP" altLang="en-US" sz="900" b="1" dirty="0" smtClean="0">
                <a:solidFill>
                  <a:srgbClr val="FF0000"/>
                </a:solidFill>
              </a:rPr>
              <a:t>２．５時間</a:t>
            </a:r>
            <a:endParaRPr kumimoji="1" lang="ja-JP" altLang="en-US" sz="900" b="1" dirty="0">
              <a:solidFill>
                <a:srgbClr val="FF0000"/>
              </a:solidFill>
            </a:endParaRPr>
          </a:p>
        </p:txBody>
      </p:sp>
      <p:sp>
        <p:nvSpPr>
          <p:cNvPr id="211" name="テキスト ボックス 210"/>
          <p:cNvSpPr txBox="1"/>
          <p:nvPr/>
        </p:nvSpPr>
        <p:spPr>
          <a:xfrm>
            <a:off x="6164588" y="4346417"/>
            <a:ext cx="652743" cy="230832"/>
          </a:xfrm>
          <a:prstGeom prst="rect">
            <a:avLst/>
          </a:prstGeom>
          <a:noFill/>
        </p:spPr>
        <p:txBody>
          <a:bodyPr wrap="none" rtlCol="0">
            <a:spAutoFit/>
          </a:bodyPr>
          <a:lstStyle/>
          <a:p>
            <a:r>
              <a:rPr kumimoji="1" lang="ja-JP" altLang="en-US" sz="900" b="1" dirty="0" smtClean="0">
                <a:solidFill>
                  <a:srgbClr val="FF0000"/>
                </a:solidFill>
              </a:rPr>
              <a:t>３．５時間</a:t>
            </a:r>
            <a:endParaRPr kumimoji="1" lang="ja-JP" altLang="en-US" sz="900" b="1" dirty="0">
              <a:solidFill>
                <a:srgbClr val="FF0000"/>
              </a:solidFill>
            </a:endParaRPr>
          </a:p>
        </p:txBody>
      </p:sp>
      <p:sp>
        <p:nvSpPr>
          <p:cNvPr id="212" name="テキスト ボックス 211"/>
          <p:cNvSpPr txBox="1"/>
          <p:nvPr/>
        </p:nvSpPr>
        <p:spPr>
          <a:xfrm>
            <a:off x="6164588" y="4562441"/>
            <a:ext cx="652743" cy="230832"/>
          </a:xfrm>
          <a:prstGeom prst="rect">
            <a:avLst/>
          </a:prstGeom>
          <a:noFill/>
        </p:spPr>
        <p:txBody>
          <a:bodyPr wrap="none" rtlCol="0">
            <a:spAutoFit/>
          </a:bodyPr>
          <a:lstStyle/>
          <a:p>
            <a:r>
              <a:rPr kumimoji="1" lang="ja-JP" altLang="en-US" sz="900" b="1" dirty="0" smtClean="0">
                <a:solidFill>
                  <a:srgbClr val="FF0000"/>
                </a:solidFill>
              </a:rPr>
              <a:t>３．５時間</a:t>
            </a:r>
            <a:endParaRPr kumimoji="1" lang="ja-JP" altLang="en-US" sz="900" b="1" dirty="0">
              <a:solidFill>
                <a:srgbClr val="FF0000"/>
              </a:solidFill>
            </a:endParaRPr>
          </a:p>
        </p:txBody>
      </p:sp>
      <p:sp>
        <p:nvSpPr>
          <p:cNvPr id="213" name="テキスト ボックス 212"/>
          <p:cNvSpPr txBox="1"/>
          <p:nvPr/>
        </p:nvSpPr>
        <p:spPr>
          <a:xfrm>
            <a:off x="5017131" y="3497129"/>
            <a:ext cx="652743" cy="230832"/>
          </a:xfrm>
          <a:prstGeom prst="rect">
            <a:avLst/>
          </a:prstGeom>
          <a:noFill/>
        </p:spPr>
        <p:txBody>
          <a:bodyPr wrap="none" rtlCol="0">
            <a:spAutoFit/>
          </a:bodyPr>
          <a:lstStyle/>
          <a:p>
            <a:r>
              <a:rPr kumimoji="1" lang="ja-JP" altLang="en-US" sz="900" b="1" dirty="0" smtClean="0">
                <a:solidFill>
                  <a:srgbClr val="FF0000"/>
                </a:solidFill>
              </a:rPr>
              <a:t>７．５時間</a:t>
            </a:r>
            <a:endParaRPr kumimoji="1" lang="ja-JP" altLang="en-US" sz="900" b="1" dirty="0">
              <a:solidFill>
                <a:srgbClr val="FF0000"/>
              </a:solidFill>
            </a:endParaRPr>
          </a:p>
        </p:txBody>
      </p:sp>
      <p:sp>
        <p:nvSpPr>
          <p:cNvPr id="214" name="テキスト ボックス 213"/>
          <p:cNvSpPr txBox="1"/>
          <p:nvPr/>
        </p:nvSpPr>
        <p:spPr>
          <a:xfrm>
            <a:off x="5017131" y="3698345"/>
            <a:ext cx="652743" cy="230832"/>
          </a:xfrm>
          <a:prstGeom prst="rect">
            <a:avLst/>
          </a:prstGeom>
          <a:noFill/>
        </p:spPr>
        <p:txBody>
          <a:bodyPr wrap="none" rtlCol="0">
            <a:spAutoFit/>
          </a:bodyPr>
          <a:lstStyle/>
          <a:p>
            <a:r>
              <a:rPr kumimoji="1" lang="ja-JP" altLang="en-US" sz="900" b="1" dirty="0" smtClean="0">
                <a:solidFill>
                  <a:srgbClr val="FF0000"/>
                </a:solidFill>
              </a:rPr>
              <a:t>７．５時間</a:t>
            </a:r>
            <a:endParaRPr kumimoji="1" lang="ja-JP" altLang="en-US" sz="900" b="1" dirty="0">
              <a:solidFill>
                <a:srgbClr val="FF0000"/>
              </a:solidFill>
            </a:endParaRPr>
          </a:p>
        </p:txBody>
      </p:sp>
      <p:sp>
        <p:nvSpPr>
          <p:cNvPr id="215" name="テキスト ボックス 214"/>
          <p:cNvSpPr txBox="1"/>
          <p:nvPr/>
        </p:nvSpPr>
        <p:spPr>
          <a:xfrm>
            <a:off x="5017131" y="3914369"/>
            <a:ext cx="652743" cy="230832"/>
          </a:xfrm>
          <a:prstGeom prst="rect">
            <a:avLst/>
          </a:prstGeom>
          <a:noFill/>
        </p:spPr>
        <p:txBody>
          <a:bodyPr wrap="none" rtlCol="0">
            <a:spAutoFit/>
          </a:bodyPr>
          <a:lstStyle/>
          <a:p>
            <a:r>
              <a:rPr kumimoji="1" lang="ja-JP" altLang="en-US" sz="900" b="1" dirty="0" smtClean="0">
                <a:solidFill>
                  <a:srgbClr val="FF0000"/>
                </a:solidFill>
              </a:rPr>
              <a:t>７．５時間</a:t>
            </a:r>
            <a:endParaRPr kumimoji="1" lang="ja-JP" altLang="en-US" sz="900" b="1" dirty="0">
              <a:solidFill>
                <a:srgbClr val="FF0000"/>
              </a:solidFill>
            </a:endParaRPr>
          </a:p>
        </p:txBody>
      </p:sp>
      <p:sp>
        <p:nvSpPr>
          <p:cNvPr id="216" name="テキスト ボックス 215"/>
          <p:cNvSpPr txBox="1"/>
          <p:nvPr/>
        </p:nvSpPr>
        <p:spPr>
          <a:xfrm>
            <a:off x="5017131" y="4346417"/>
            <a:ext cx="652743" cy="230832"/>
          </a:xfrm>
          <a:prstGeom prst="rect">
            <a:avLst/>
          </a:prstGeom>
          <a:noFill/>
        </p:spPr>
        <p:txBody>
          <a:bodyPr wrap="none" rtlCol="0">
            <a:spAutoFit/>
          </a:bodyPr>
          <a:lstStyle/>
          <a:p>
            <a:r>
              <a:rPr kumimoji="1" lang="ja-JP" altLang="en-US" sz="900" b="1" dirty="0" smtClean="0">
                <a:solidFill>
                  <a:srgbClr val="FF0000"/>
                </a:solidFill>
              </a:rPr>
              <a:t>７．５時間</a:t>
            </a:r>
            <a:endParaRPr kumimoji="1" lang="ja-JP" altLang="en-US" sz="900" b="1" dirty="0">
              <a:solidFill>
                <a:srgbClr val="FF0000"/>
              </a:solidFill>
            </a:endParaRPr>
          </a:p>
        </p:txBody>
      </p:sp>
      <p:sp>
        <p:nvSpPr>
          <p:cNvPr id="217" name="テキスト ボックス 216"/>
          <p:cNvSpPr txBox="1"/>
          <p:nvPr/>
        </p:nvSpPr>
        <p:spPr>
          <a:xfrm>
            <a:off x="5017131" y="4562441"/>
            <a:ext cx="652743" cy="230832"/>
          </a:xfrm>
          <a:prstGeom prst="rect">
            <a:avLst/>
          </a:prstGeom>
          <a:noFill/>
        </p:spPr>
        <p:txBody>
          <a:bodyPr wrap="none" rtlCol="0">
            <a:spAutoFit/>
          </a:bodyPr>
          <a:lstStyle/>
          <a:p>
            <a:r>
              <a:rPr kumimoji="1" lang="ja-JP" altLang="en-US" sz="900" b="1" dirty="0" smtClean="0">
                <a:solidFill>
                  <a:srgbClr val="FF0000"/>
                </a:solidFill>
              </a:rPr>
              <a:t>７．５時間</a:t>
            </a:r>
            <a:endParaRPr kumimoji="1" lang="ja-JP" altLang="en-US" sz="900" b="1" dirty="0">
              <a:solidFill>
                <a:srgbClr val="FF0000"/>
              </a:solidFill>
            </a:endParaRPr>
          </a:p>
        </p:txBody>
      </p:sp>
      <p:sp>
        <p:nvSpPr>
          <p:cNvPr id="3" name="角丸四角形 2"/>
          <p:cNvSpPr/>
          <p:nvPr/>
        </p:nvSpPr>
        <p:spPr>
          <a:xfrm>
            <a:off x="20593" y="1556792"/>
            <a:ext cx="585279" cy="312634"/>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kumimoji="1" lang="ja-JP" altLang="en-US" sz="800" b="1" dirty="0" smtClean="0">
                <a:solidFill>
                  <a:schemeClr val="tx2"/>
                </a:solidFill>
                <a:latin typeface="メイリオ" panose="020B0604030504040204" pitchFamily="50" charset="-128"/>
                <a:ea typeface="メイリオ" panose="020B0604030504040204" pitchFamily="50" charset="-128"/>
              </a:rPr>
              <a:t>１枚目</a:t>
            </a:r>
            <a:endParaRPr kumimoji="1" lang="en-US" altLang="ja-JP" sz="800" b="1" dirty="0" smtClean="0">
              <a:solidFill>
                <a:schemeClr val="tx2"/>
              </a:solidFill>
              <a:latin typeface="メイリオ" panose="020B0604030504040204" pitchFamily="50" charset="-128"/>
              <a:ea typeface="メイリオ" panose="020B0604030504040204" pitchFamily="50" charset="-128"/>
            </a:endParaRPr>
          </a:p>
          <a:p>
            <a:pPr algn="ctr"/>
            <a:r>
              <a:rPr lang="ja-JP" altLang="en-US" sz="800" b="1" dirty="0" smtClean="0">
                <a:solidFill>
                  <a:schemeClr val="tx2"/>
                </a:solidFill>
                <a:latin typeface="メイリオ" panose="020B0604030504040204" pitchFamily="50" charset="-128"/>
                <a:ea typeface="メイリオ" panose="020B0604030504040204" pitchFamily="50" charset="-128"/>
              </a:rPr>
              <a:t>（表面）</a:t>
            </a:r>
            <a:endParaRPr kumimoji="1" lang="ja-JP" altLang="en-US" sz="800" b="1" dirty="0" smtClean="0">
              <a:solidFill>
                <a:schemeClr val="tx2"/>
              </a:solidFill>
              <a:latin typeface="メイリオ" panose="020B0604030504040204" pitchFamily="50" charset="-128"/>
              <a:ea typeface="メイリオ" panose="020B0604030504040204" pitchFamily="50" charset="-128"/>
            </a:endParaRPr>
          </a:p>
        </p:txBody>
      </p:sp>
      <p:sp>
        <p:nvSpPr>
          <p:cNvPr id="94" name="コンテンツ プレースホルダー 4"/>
          <p:cNvSpPr txBox="1">
            <a:spLocks/>
          </p:cNvSpPr>
          <p:nvPr/>
        </p:nvSpPr>
        <p:spPr>
          <a:xfrm>
            <a:off x="6809802" y="26318"/>
            <a:ext cx="3024000" cy="525135"/>
          </a:xfrm>
          <a:prstGeom prst="rect">
            <a:avLst/>
          </a:prstGeom>
          <a:solidFill>
            <a:srgbClr val="FFCCFF"/>
          </a:solidFill>
        </p:spPr>
        <p:txBody>
          <a:bodyPr vert="horz" wrap="square" lIns="36000" tIns="36000" rIns="36000" bIns="36000" rtlCol="0">
            <a:spAutoFit/>
          </a:bodyPr>
          <a:lst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a:lstStyle>
          <a:p>
            <a:pPr marL="0" indent="0">
              <a:buNone/>
            </a:pPr>
            <a:r>
              <a:rPr lang="ja-JP" altLang="en-US" sz="700" dirty="0" smtClean="0">
                <a:solidFill>
                  <a:schemeClr val="tx2"/>
                </a:solidFill>
                <a:latin typeface="メイリオ" panose="020B0604030504040204" pitchFamily="50" charset="-128"/>
                <a:ea typeface="メイリオ" panose="020B0604030504040204" pitchFamily="50" charset="-128"/>
              </a:rPr>
              <a:t>労働</a:t>
            </a:r>
            <a:r>
              <a:rPr lang="ja-JP" altLang="en-US" sz="700" dirty="0">
                <a:solidFill>
                  <a:schemeClr val="tx2"/>
                </a:solidFill>
                <a:latin typeface="メイリオ" panose="020B0604030504040204" pitchFamily="50" charset="-128"/>
                <a:ea typeface="メイリオ" panose="020B0604030504040204" pitchFamily="50" charset="-128"/>
              </a:rPr>
              <a:t>時間の延長及び休日の労働は必要最小限にとどめられるべきであり、労使当事者はこのことに十分留意した上で協定するようにしてください</a:t>
            </a:r>
            <a:r>
              <a:rPr lang="ja-JP" altLang="en-US" sz="700" dirty="0" smtClean="0">
                <a:solidFill>
                  <a:schemeClr val="tx2"/>
                </a:solidFill>
                <a:latin typeface="メイリオ" panose="020B0604030504040204" pitchFamily="50" charset="-128"/>
                <a:ea typeface="メイリオ" panose="020B0604030504040204" pitchFamily="50" charset="-128"/>
              </a:rPr>
              <a:t>。</a:t>
            </a:r>
            <a:endParaRPr lang="en-US" altLang="ja-JP" sz="700" dirty="0" smtClean="0">
              <a:solidFill>
                <a:schemeClr val="tx2"/>
              </a:solidFill>
              <a:latin typeface="メイリオ" panose="020B0604030504040204" pitchFamily="50" charset="-128"/>
              <a:ea typeface="メイリオ" panose="020B0604030504040204" pitchFamily="50" charset="-128"/>
            </a:endParaRPr>
          </a:p>
          <a:p>
            <a:pPr marL="0" indent="0">
              <a:buNone/>
            </a:pPr>
            <a:r>
              <a:rPr lang="ja-JP" altLang="en-US" sz="700" dirty="0" smtClean="0">
                <a:solidFill>
                  <a:schemeClr val="tx2"/>
                </a:solidFill>
                <a:latin typeface="メイリオ" panose="020B0604030504040204" pitchFamily="50" charset="-128"/>
                <a:ea typeface="メイリオ" panose="020B0604030504040204" pitchFamily="50" charset="-128"/>
              </a:rPr>
              <a:t>なお</a:t>
            </a:r>
            <a:r>
              <a:rPr lang="ja-JP" altLang="en-US" sz="700" dirty="0">
                <a:solidFill>
                  <a:schemeClr val="tx2"/>
                </a:solidFill>
                <a:latin typeface="メイリオ" panose="020B0604030504040204" pitchFamily="50" charset="-128"/>
                <a:ea typeface="メイリオ" panose="020B0604030504040204" pitchFamily="50" charset="-128"/>
              </a:rPr>
              <a:t>、使用者は協定した時間数の範囲内で労働させた場合であっても、労働契約法第５条に基づく安全配慮義務を負います</a:t>
            </a:r>
            <a:r>
              <a:rPr lang="ja-JP" altLang="en-US" sz="700" dirty="0" smtClean="0">
                <a:solidFill>
                  <a:schemeClr val="tx2"/>
                </a:solidFill>
                <a:latin typeface="メイリオ" panose="020B0604030504040204" pitchFamily="50" charset="-128"/>
                <a:ea typeface="メイリオ" panose="020B0604030504040204" pitchFamily="50" charset="-128"/>
              </a:rPr>
              <a:t>。</a:t>
            </a:r>
            <a:endParaRPr lang="ja-JP" altLang="en-US" sz="700" dirty="0">
              <a:solidFill>
                <a:schemeClr val="tx2"/>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7200" cy="684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632520" y="548680"/>
            <a:ext cx="8784976" cy="5400004"/>
            <a:chOff x="632520" y="81315"/>
            <a:chExt cx="8784976" cy="5538460"/>
          </a:xfrm>
        </p:grpSpPr>
        <p:sp>
          <p:nvSpPr>
            <p:cNvPr id="2" name="テキスト ボックス 1"/>
            <p:cNvSpPr txBox="1"/>
            <p:nvPr/>
          </p:nvSpPr>
          <p:spPr>
            <a:xfrm>
              <a:off x="632520" y="81319"/>
              <a:ext cx="4320480" cy="5538456"/>
            </a:xfrm>
            <a:prstGeom prst="rect">
              <a:avLst/>
            </a:prstGeom>
            <a:solidFill>
              <a:schemeClr val="bg1"/>
            </a:solidFill>
          </p:spPr>
          <p:txBody>
            <a:bodyPr wrap="square" tIns="72000" rtlCol="0">
              <a:spAutoFit/>
            </a:bodyPr>
            <a:lstStyle/>
            <a:p>
              <a:pPr indent="203200" algn="just">
                <a:spcAft>
                  <a:spcPts val="0"/>
                </a:spcAf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様式第９号の２（第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16</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条第１項関係）（裏面）</a:t>
              </a:r>
            </a:p>
            <a:p>
              <a:pPr marL="92075" indent="-92075">
                <a:spcAft>
                  <a:spcPts val="0"/>
                </a:spcAft>
              </a:pPr>
              <a:r>
                <a:rPr lang="en-US" altLang="ja-JP" sz="700" kern="100" dirty="0">
                  <a:latin typeface="ＭＳ 明朝" panose="02020609040205080304" pitchFamily="17" charset="-128"/>
                  <a:cs typeface="Times New Roman" panose="02020603050405020304" pitchFamily="18" charset="0"/>
                </a:rPr>
                <a:t/>
              </a:r>
              <a:br>
                <a:rPr lang="en-US" altLang="ja-JP" sz="700" kern="100" dirty="0">
                  <a:latin typeface="ＭＳ 明朝" panose="02020609040205080304" pitchFamily="17" charset="-128"/>
                  <a:cs typeface="Times New Roman" panose="02020603050405020304" pitchFamily="18" charset="0"/>
                </a:rPr>
              </a:b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（記載心得</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a:t>
              </a:r>
              <a:endParaRPr lang="en-US" altLang="ja-JP" sz="700" kern="100" dirty="0">
                <a:latin typeface="ＭＳ 明朝" panose="02020609040205080304" pitchFamily="17" charset="-128"/>
                <a:cs typeface="Times New Roman" panose="02020603050405020304" pitchFamily="18" charset="0"/>
              </a:endParaRPr>
            </a:p>
            <a:p>
              <a:pPr marL="92075" indent="-92075">
                <a:spcAft>
                  <a:spcPts val="0"/>
                </a:spcAft>
              </a:pP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１　「業務の種類」の欄には、時間外労働又は休日労働をさせる必要のある業務を具体的に記入し、労働基準法第</a:t>
              </a:r>
              <a:r>
                <a:rPr lang="en-US"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36</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条第６項第１号の健康上特に有害な業務について協定をした場合には、当該業務を他の業務と区別して記入すること。なお、業務の種類を記入するに当</a:t>
              </a:r>
              <a:r>
                <a:rPr lang="ja-JP" altLang="ja-JP" sz="700" kern="100" dirty="0" err="1" smtClean="0">
                  <a:latin typeface="Century" panose="02040604050505020304" pitchFamily="18" charset="0"/>
                  <a:ea typeface="ＭＳ 明朝" panose="02020609040205080304" pitchFamily="17" charset="-128"/>
                  <a:cs typeface="Times New Roman" panose="02020603050405020304" pitchFamily="18" charset="0"/>
                </a:rPr>
                <a:t>たつては</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、業務の区分を細分化することにより当該業務の範囲を明確にしなければならないことに留意すること。</a:t>
              </a:r>
              <a:endParaRPr lang="en-US" altLang="ja-JP" sz="7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marL="92075" indent="-92075">
                <a:spcAft>
                  <a:spcPts val="0"/>
                </a:spcAft>
              </a:pP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２</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　「労働者数（満</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18</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歳以上の者）」の欄には、時間外労働又は休日労働をさせることができる労働者の数を記入すること</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a:t>
              </a:r>
              <a:endParaRPr lang="en-US" altLang="ja-JP" sz="7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marL="92075" indent="-92075">
                <a:spcAft>
                  <a:spcPts val="0"/>
                </a:spcAft>
              </a:pP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３</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　「延長することができる時間数」の欄の記入に当</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たつては</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、次のとおりとすること。時間数は労働基準法第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32</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条から第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32</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条の５まで又は第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40</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の規定により労働させることができる最長の労働時間（以下「法定労働時間」という。）を超える時間数を記入すること。なお、本欄に記入する時間数にかかわらず、時間外労働及び休日労働を合算した時間数が</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1</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箇月について</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100</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時間以上と</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なつた</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場合、及び２箇月から６箇月までを平均して</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80</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時間を超えた場合には労働基準法違反（同法第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119</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条の規定により６箇月以下の懲役又は</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30</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万円以下の罰金）となることに留意すること。</a:t>
              </a:r>
            </a:p>
            <a:p>
              <a:pPr marL="268288" indent="-220663" algn="just">
                <a:spcAft>
                  <a:spcPts val="0"/>
                </a:spcAf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（１） 「１日」の欄には、法定労働時間を超えて延長することができる時間数で</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あつて</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、１日についての延長することができる限度となる時間を記入すること。なお、所定労働時間を超える時間数についても協定する場合においては、所定労働時間を超える時間数を併せて記入することができる</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a:t>
              </a:r>
              <a:endParaRPr lang="en-US" altLang="ja-JP" sz="7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marL="268288" indent="-220663" algn="just">
                <a:spcAft>
                  <a:spcPts val="0"/>
                </a:spcAft>
              </a:pP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２） 「１箇月」の欄には、法定労働時間を超えて延長することができる時間数で</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あつて</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、「１年」</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の欄</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に記入する「起算日」において定める日から１箇月ごとについての延長することができる限度</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となる</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時間を</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45</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時間（対象期間が３箇月を超える１年単位の変形労働時間制により労働する者に</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ついて</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は、</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42</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時間）の範囲内で記入すること。なお、所定労働時間を超える時間数についても協定</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する</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場合においては、所定労働時間を超える時間数を併せて記入することができる</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a:t>
              </a:r>
              <a:endParaRPr lang="en-US" altLang="ja-JP" sz="7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marL="268288" indent="-220663" algn="just">
                <a:spcAft>
                  <a:spcPts val="0"/>
                </a:spcAft>
              </a:pP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３） 「１年」の欄には、法定労働時間を超えて延長することができる時間数で</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あつて</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、「起算日」</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において</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定める日から１年についての延長することができる限度となる時間を</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360</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時間（対象期間</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が３箇月</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を超える１年単位の変形労働時間制により労働する者については、</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320</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時間）の範囲内で</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記入</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すること。なお、所定労働時間を超える時間数についても協定する場合においては、所定労働</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時</a:t>
              </a:r>
              <a:r>
                <a:rPr lang="ja-JP" altLang="ja-JP" sz="700" kern="100" dirty="0" smtClean="0">
                  <a:ea typeface="ＭＳ 明朝" panose="02020609040205080304" pitchFamily="17" charset="-128"/>
                  <a:cs typeface="Times New Roman" panose="02020603050405020304" pitchFamily="18" charset="0"/>
                </a:rPr>
                <a:t>間</a:t>
              </a:r>
              <a:r>
                <a:rPr lang="ja-JP" altLang="ja-JP" sz="700" kern="100" dirty="0">
                  <a:ea typeface="ＭＳ 明朝" panose="02020609040205080304" pitchFamily="17" charset="-128"/>
                  <a:cs typeface="Times New Roman" panose="02020603050405020304" pitchFamily="18" charset="0"/>
                </a:rPr>
                <a:t>を超える時間数を併せて記入することができる。</a:t>
              </a:r>
              <a:endParaRPr lang="ja-JP" altLang="ja-JP" sz="7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p:cNvSpPr txBox="1"/>
            <p:nvPr/>
          </p:nvSpPr>
          <p:spPr>
            <a:xfrm>
              <a:off x="4880992" y="81315"/>
              <a:ext cx="4536504" cy="5538456"/>
            </a:xfrm>
            <a:prstGeom prst="rect">
              <a:avLst/>
            </a:prstGeom>
            <a:solidFill>
              <a:schemeClr val="bg1"/>
            </a:solidFill>
          </p:spPr>
          <p:txBody>
            <a:bodyPr wrap="square" lIns="216000" tIns="72000" rIns="216000" rtlCol="0">
              <a:spAutoFit/>
            </a:bodyPr>
            <a:lstStyle/>
            <a:p>
              <a:pPr marL="92075" indent="-84138" algn="just">
                <a:spcAft>
                  <a:spcPts val="0"/>
                </a:spcAf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４　②の欄は、労働基準法第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32</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の４の規定による労働時間により労働する労働者（対象期間が３箇月を超える１年単位の変形労働時間制により労働する者に限る。）について記入すること。なお、延長することができる時間の上限は①の欄の労働者よりも短い（１箇月</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42</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時間、１年</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320</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時間）ことに留意すること</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a:t>
              </a:r>
              <a:endParaRPr lang="en-US" altLang="ja-JP" sz="7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marL="92075" indent="-84138" algn="just">
                <a:spcAft>
                  <a:spcPts val="0"/>
                </a:spcAft>
              </a:pP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５ </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「労働させることができる法定休日の日数」の欄には、労働基準法第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35</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条の規定による休日（１週１休又は４週４休であることに留意</a:t>
              </a:r>
              <a:r>
                <a:rPr lang="ja-JP" altLang="ja-JP" sz="700"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すること。</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）に労働させることができる日数を記入すること</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a:t>
              </a:r>
              <a:endParaRPr lang="en-US" altLang="ja-JP" sz="7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marL="92075" indent="-84138" algn="just">
                <a:spcAft>
                  <a:spcPts val="0"/>
                </a:spcAft>
              </a:pP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６ </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「労働させることができる法定休日における始業及び終業の時刻」の欄には、労働基準法第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35</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条の規定による休日で</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あつて</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労働させることができる日の始業及び終業の時刻を記入すること</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a:t>
              </a:r>
              <a:endParaRPr lang="en-US" altLang="ja-JP" sz="7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marL="92075" indent="-84138" algn="just">
                <a:spcAft>
                  <a:spcPts val="0"/>
                </a:spcAft>
              </a:pP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７</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　チェックボックスは労働基準法第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36</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第６項第２号及び第３号の要件を遵守する趣旨のものであり、「２箇月から６箇月まで」とは、起算日をまたぐケースも含め、連続した２箇月から６箇月までの期間を指すことに留意すること。また、チェックボックスにチェックが無い場合には有効な協定とはならないことに留意すること</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a:t>
              </a:r>
              <a:endParaRPr lang="en-US" altLang="ja-JP" sz="7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marL="92075" indent="-84138" algn="just">
                <a:spcAft>
                  <a:spcPts val="0"/>
                </a:spcAft>
              </a:pP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８</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　協定については、労働者の過半数で組織する労働組合がある場合はその労働組合と、労働者の過半数で組織する労働組合が無い場合は労働者の過半数を代表する者と協定すること。なお、労働者の過半数を代表する者は、労働基準法施行規則第６条の２第１項の規定により、労働基準法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41</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条第２号に規定する監督又は管理の地位にある者でなく、かつ同法に規定する協定等をする者を選出することを明らかにして実施される投票、挙手等の方法による手続により選出された者で</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あつて</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、使用者の意向に基づき選出されたものでないこと。これらの要件を満たさない場合には、有効な協定とはならないことに留意すること</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a:t>
              </a:r>
              <a:endParaRPr lang="en-US" altLang="ja-JP" sz="7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marL="92075" indent="-84138" algn="just">
                <a:spcAft>
                  <a:spcPts val="0"/>
                </a:spcAft>
              </a:pP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９</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　本様式で記入部分が足りない場合は同一様式を使用すること。この場合、必要のある事項のみ記入することで差し支えない。</a:t>
              </a:r>
            </a:p>
            <a:p>
              <a:pPr marL="204470" indent="-101600" algn="just">
                <a:spcAft>
                  <a:spcPts val="0"/>
                </a:spcAft>
              </a:pPr>
              <a:r>
                <a:rPr lang="en-US" altLang="ja-JP" sz="700" kern="100" dirty="0">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700" kern="100" dirty="0">
                <a:latin typeface="Century" panose="02040604050505020304" pitchFamily="18" charset="0"/>
                <a:ea typeface="ＭＳ 明朝" panose="02020609040205080304" pitchFamily="17" charset="-128"/>
                <a:cs typeface="Times New Roman" panose="02020603050405020304" pitchFamily="18" charset="0"/>
              </a:endParaRPr>
            </a:p>
            <a:p>
              <a:pPr marL="86360" indent="-84455" algn="just">
                <a:spcAft>
                  <a:spcPts val="0"/>
                </a:spcAf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（備考）</a:t>
              </a:r>
            </a:p>
            <a:p>
              <a:pPr marL="92075" algn="just">
                <a:spcAft>
                  <a:spcPts val="0"/>
                </a:spcAft>
              </a:pPr>
              <a:r>
                <a:rPr lang="ja-JP" altLang="en-US" sz="700" kern="100" dirty="0" smtClean="0">
                  <a:latin typeface="Century" panose="02040604050505020304" pitchFamily="18" charset="0"/>
                  <a:ea typeface="ＭＳ 明朝" panose="02020609040205080304" pitchFamily="17" charset="-128"/>
                  <a:cs typeface="Times New Roman" panose="02020603050405020304" pitchFamily="18" charset="0"/>
                </a:rPr>
                <a:t>　</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労働</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基準法施行規則第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24</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条の２第４項の規定により、労働基準法第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38</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条の２第２項の協定</a:t>
              </a:r>
              <a:r>
                <a:rPr lang="ja-JP" altLang="ja-JP" sz="700"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（事業場外で従事する業務の遂行に通常必要とされる時間を協定する場合の当該協定）</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の内容を本様式に付記して届け出る場合においては、事業場外労働の対象業務については他の業務とは区別し、事業場外労働の対象業務である旨を括弧書きした上で、「所定労働時間」の欄には当該業務の遂行に通常必要とされる時間を括弧書きすること。また、「協定の有効期間」の欄には事業場外労働に関する協定の有効期間を括弧書きすること。</a:t>
              </a:r>
            </a:p>
            <a:p>
              <a:pPr indent="101600" algn="just">
                <a:spcAft>
                  <a:spcPts val="0"/>
                </a:spcAft>
              </a:pPr>
              <a:endParaRPr lang="ja-JP" altLang="ja-JP" sz="700" kern="100" dirty="0">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13" name="コンテンツ プレースホルダー 4"/>
          <p:cNvSpPr txBox="1">
            <a:spLocks/>
          </p:cNvSpPr>
          <p:nvPr/>
        </p:nvSpPr>
        <p:spPr>
          <a:xfrm>
            <a:off x="9499962" y="6639988"/>
            <a:ext cx="421590" cy="196208"/>
          </a:xfrm>
          <a:prstGeom prst="rect">
            <a:avLst/>
          </a:prstGeom>
          <a:noFill/>
        </p:spPr>
        <p:txBody>
          <a:bodyPr vert="horz" wrap="none" lIns="0" tIns="0" rIns="0" bIns="0" rtlCol="0">
            <a:spAutoFit/>
          </a:bodyPr>
          <a:lst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a:lstStyle>
          <a:p>
            <a:pPr marL="173038" indent="-173038">
              <a:lnSpc>
                <a:spcPts val="1800"/>
              </a:lnSpc>
              <a:spcBef>
                <a:spcPts val="0"/>
              </a:spcBef>
              <a:spcAft>
                <a:spcPts val="200"/>
              </a:spcAft>
              <a:buNone/>
            </a:pPr>
            <a:r>
              <a:rPr lang="ja-JP" altLang="en-US" sz="600" dirty="0" smtClean="0">
                <a:latin typeface="メイリオ" panose="020B0604030504040204" pitchFamily="50" charset="-128"/>
                <a:ea typeface="メイリオ" panose="020B0604030504040204" pitchFamily="50" charset="-128"/>
              </a:rPr>
              <a:t>（</a:t>
            </a:r>
            <a:r>
              <a:rPr lang="en-US" altLang="ja-JP" sz="600" dirty="0" smtClean="0">
                <a:latin typeface="メイリオ" panose="020B0604030504040204" pitchFamily="50" charset="-128"/>
                <a:ea typeface="メイリオ" panose="020B0604030504040204" pitchFamily="50" charset="-128"/>
              </a:rPr>
              <a:t>2018.9</a:t>
            </a:r>
            <a:r>
              <a:rPr lang="ja-JP" altLang="en-US" sz="600" dirty="0" smtClean="0">
                <a:latin typeface="メイリオ" panose="020B0604030504040204" pitchFamily="50" charset="-128"/>
                <a:ea typeface="メイリオ" panose="020B0604030504040204" pitchFamily="50" charset="-128"/>
              </a:rPr>
              <a:t>）</a:t>
            </a:r>
            <a:endParaRPr lang="en-US" altLang="ja-JP" sz="200" dirty="0" smtClean="0">
              <a:solidFill>
                <a:srgbClr val="0070C0"/>
              </a:solidFill>
              <a:latin typeface="メイリオ" panose="020B0604030504040204" pitchFamily="50" charset="-128"/>
              <a:ea typeface="メイリオ" panose="020B0604030504040204" pitchFamily="50" charset="-128"/>
            </a:endParaRPr>
          </a:p>
        </p:txBody>
      </p:sp>
      <p:sp>
        <p:nvSpPr>
          <p:cNvPr id="15" name="角丸四角形 14"/>
          <p:cNvSpPr/>
          <p:nvPr/>
        </p:nvSpPr>
        <p:spPr>
          <a:xfrm>
            <a:off x="20593" y="116632"/>
            <a:ext cx="585279" cy="312634"/>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kumimoji="1" lang="ja-JP" altLang="en-US" sz="800" b="1" dirty="0" smtClean="0">
                <a:solidFill>
                  <a:schemeClr val="tx2"/>
                </a:solidFill>
                <a:latin typeface="メイリオ" panose="020B0604030504040204" pitchFamily="50" charset="-128"/>
                <a:ea typeface="メイリオ" panose="020B0604030504040204" pitchFamily="50" charset="-128"/>
              </a:rPr>
              <a:t>１枚目</a:t>
            </a:r>
            <a:endParaRPr kumimoji="1" lang="en-US" altLang="ja-JP" sz="800" b="1" dirty="0" smtClean="0">
              <a:solidFill>
                <a:schemeClr val="tx2"/>
              </a:solidFill>
              <a:latin typeface="メイリオ" panose="020B0604030504040204" pitchFamily="50" charset="-128"/>
              <a:ea typeface="メイリオ" panose="020B0604030504040204" pitchFamily="50" charset="-128"/>
            </a:endParaRPr>
          </a:p>
          <a:p>
            <a:pPr algn="ctr"/>
            <a:r>
              <a:rPr lang="ja-JP" altLang="en-US" sz="800" b="1" dirty="0" smtClean="0">
                <a:solidFill>
                  <a:schemeClr val="tx2"/>
                </a:solidFill>
                <a:latin typeface="メイリオ" panose="020B0604030504040204" pitchFamily="50" charset="-128"/>
                <a:ea typeface="メイリオ" panose="020B0604030504040204" pitchFamily="50" charset="-128"/>
              </a:rPr>
              <a:t>（裏面）</a:t>
            </a:r>
            <a:endParaRPr kumimoji="1" lang="ja-JP" altLang="en-US" sz="800" b="1" dirty="0" smtClean="0">
              <a:solidFill>
                <a:schemeClr val="tx2"/>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61841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0" y="0"/>
            <a:ext cx="9907200" cy="687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rotWithShape="1">
          <a:blip r:embed="rId2">
            <a:extLst>
              <a:ext uri="{28A0092B-C50C-407E-A947-70E740481C1C}">
                <a14:useLocalDpi xmlns:a14="http://schemas.microsoft.com/office/drawing/2010/main" val="0"/>
              </a:ext>
            </a:extLst>
          </a:blip>
          <a:srcRect t="2987" b="3040"/>
          <a:stretch/>
        </p:blipFill>
        <p:spPr>
          <a:xfrm>
            <a:off x="605873" y="620688"/>
            <a:ext cx="8667607" cy="5760640"/>
          </a:xfrm>
          <a:prstGeom prst="rect">
            <a:avLst/>
          </a:prstGeom>
        </p:spPr>
      </p:pic>
      <p:sp>
        <p:nvSpPr>
          <p:cNvPr id="9" name="角丸四角形吹き出し 8"/>
          <p:cNvSpPr/>
          <p:nvPr/>
        </p:nvSpPr>
        <p:spPr>
          <a:xfrm>
            <a:off x="3082533" y="3096634"/>
            <a:ext cx="718339" cy="397763"/>
          </a:xfrm>
          <a:prstGeom prst="wedgeRoundRectCallout">
            <a:avLst>
              <a:gd name="adj1" fmla="val -31223"/>
              <a:gd name="adj2" fmla="val -85216"/>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業務の範囲を細分化し、明確に定めてください。</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0" name="角丸四角形吹き出し 9"/>
          <p:cNvSpPr/>
          <p:nvPr/>
        </p:nvSpPr>
        <p:spPr>
          <a:xfrm>
            <a:off x="1073817" y="3100717"/>
            <a:ext cx="1862959" cy="755308"/>
          </a:xfrm>
          <a:prstGeom prst="wedgeRoundRectCallout">
            <a:avLst>
              <a:gd name="adj1" fmla="val -35675"/>
              <a:gd name="adj2" fmla="val -72679"/>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事由は一時的又は突発的に時間外労働を行わせる必要のあるものに限り、できる限り具体的に定めなければなりません。</a:t>
            </a:r>
            <a:endParaRPr kumimoji="1" lang="en-US" altLang="ja-JP" sz="700" dirty="0" smtClean="0">
              <a:solidFill>
                <a:schemeClr val="tx2"/>
              </a:solidFill>
              <a:latin typeface="メイリオ" panose="020B0604030504040204" pitchFamily="50" charset="-128"/>
              <a:ea typeface="メイリオ" panose="020B0604030504040204" pitchFamily="50" charset="-128"/>
            </a:endParaRPr>
          </a:p>
          <a:p>
            <a:r>
              <a:rPr kumimoji="1" lang="ja-JP" altLang="en-US" sz="700" dirty="0" smtClean="0">
                <a:solidFill>
                  <a:schemeClr val="tx2"/>
                </a:solidFill>
                <a:latin typeface="メイリオ" panose="020B0604030504040204" pitchFamily="50" charset="-128"/>
                <a:ea typeface="メイリオ" panose="020B0604030504040204" pitchFamily="50" charset="-128"/>
              </a:rPr>
              <a:t>「業務の都合上必要なとき」「業務上やむを得ないとき」など恒常的な長時間労働を招くおそれがあるものは認められません。</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3" name="角丸四角形吹き出し 12"/>
          <p:cNvSpPr/>
          <p:nvPr/>
        </p:nvSpPr>
        <p:spPr>
          <a:xfrm>
            <a:off x="9110913" y="646048"/>
            <a:ext cx="738631" cy="1198775"/>
          </a:xfrm>
          <a:prstGeom prst="wedgeRoundRectCallout">
            <a:avLst>
              <a:gd name="adj1" fmla="val -66105"/>
              <a:gd name="adj2" fmla="val 23789"/>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１年間の上限時間を計算する際の起算日を記載してください。その１年間においては協定の有効期間にかかわらず、起算日は同一の日である必要があります。</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5" name="角丸四角形吹き出し 14"/>
          <p:cNvSpPr/>
          <p:nvPr/>
        </p:nvSpPr>
        <p:spPr>
          <a:xfrm>
            <a:off x="4664968" y="3095488"/>
            <a:ext cx="775349" cy="967613"/>
          </a:xfrm>
          <a:prstGeom prst="wedgeRoundRectCallout">
            <a:avLst>
              <a:gd name="adj1" fmla="val 63663"/>
              <a:gd name="adj2" fmla="val -65297"/>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月の時間外労働の限度時間（月</a:t>
            </a:r>
            <a:r>
              <a:rPr kumimoji="1" lang="en-US" altLang="ja-JP" sz="700" dirty="0" smtClean="0">
                <a:solidFill>
                  <a:schemeClr val="tx2"/>
                </a:solidFill>
                <a:latin typeface="メイリオ" panose="020B0604030504040204" pitchFamily="50" charset="-128"/>
                <a:ea typeface="メイリオ" panose="020B0604030504040204" pitchFamily="50" charset="-128"/>
              </a:rPr>
              <a:t>45</a:t>
            </a:r>
            <a:r>
              <a:rPr kumimoji="1" lang="ja-JP" altLang="en-US" sz="700" dirty="0" smtClean="0">
                <a:solidFill>
                  <a:schemeClr val="tx2"/>
                </a:solidFill>
                <a:latin typeface="メイリオ" panose="020B0604030504040204" pitchFamily="50" charset="-128"/>
                <a:ea typeface="メイリオ" panose="020B0604030504040204" pitchFamily="50" charset="-128"/>
              </a:rPr>
              <a:t>時間又は</a:t>
            </a:r>
            <a:r>
              <a:rPr kumimoji="1" lang="en-US" altLang="ja-JP" sz="700" dirty="0" smtClean="0">
                <a:solidFill>
                  <a:schemeClr val="tx2"/>
                </a:solidFill>
                <a:latin typeface="メイリオ" panose="020B0604030504040204" pitchFamily="50" charset="-128"/>
                <a:ea typeface="メイリオ" panose="020B0604030504040204" pitchFamily="50" charset="-128"/>
              </a:rPr>
              <a:t>42</a:t>
            </a:r>
            <a:r>
              <a:rPr kumimoji="1" lang="ja-JP" altLang="en-US" sz="700" dirty="0" smtClean="0">
                <a:solidFill>
                  <a:schemeClr val="tx2"/>
                </a:solidFill>
                <a:latin typeface="メイリオ" panose="020B0604030504040204" pitchFamily="50" charset="-128"/>
                <a:ea typeface="メイリオ" panose="020B0604030504040204" pitchFamily="50" charset="-128"/>
              </a:rPr>
              <a:t>時間）を超えて労働させる回数を定めてください。年６回以内に限ります。</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6" name="角丸四角形吹き出し 15"/>
          <p:cNvSpPr/>
          <p:nvPr/>
        </p:nvSpPr>
        <p:spPr>
          <a:xfrm>
            <a:off x="5486221" y="3060347"/>
            <a:ext cx="1423422" cy="993671"/>
          </a:xfrm>
          <a:prstGeom prst="wedgeRoundRectCallout">
            <a:avLst>
              <a:gd name="adj1" fmla="val -4562"/>
              <a:gd name="adj2" fmla="val -60911"/>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限度時間（月</a:t>
            </a:r>
            <a:r>
              <a:rPr kumimoji="1" lang="en-US" altLang="ja-JP" sz="700" dirty="0" smtClean="0">
                <a:solidFill>
                  <a:schemeClr val="tx2"/>
                </a:solidFill>
                <a:latin typeface="メイリオ" panose="020B0604030504040204" pitchFamily="50" charset="-128"/>
                <a:ea typeface="メイリオ" panose="020B0604030504040204" pitchFamily="50" charset="-128"/>
              </a:rPr>
              <a:t>45</a:t>
            </a:r>
            <a:r>
              <a:rPr kumimoji="1" lang="ja-JP" altLang="en-US" sz="700" dirty="0" smtClean="0">
                <a:solidFill>
                  <a:schemeClr val="tx2"/>
                </a:solidFill>
                <a:latin typeface="メイリオ" panose="020B0604030504040204" pitchFamily="50" charset="-128"/>
                <a:ea typeface="メイリオ" panose="020B0604030504040204" pitchFamily="50" charset="-128"/>
              </a:rPr>
              <a:t>時間又は</a:t>
            </a:r>
            <a:r>
              <a:rPr kumimoji="1" lang="en-US" altLang="ja-JP" sz="700" dirty="0" smtClean="0">
                <a:solidFill>
                  <a:schemeClr val="tx2"/>
                </a:solidFill>
                <a:latin typeface="メイリオ" panose="020B0604030504040204" pitchFamily="50" charset="-128"/>
                <a:ea typeface="メイリオ" panose="020B0604030504040204" pitchFamily="50" charset="-128"/>
              </a:rPr>
              <a:t>42</a:t>
            </a:r>
            <a:r>
              <a:rPr kumimoji="1" lang="ja-JP" altLang="en-US" sz="700" dirty="0" smtClean="0">
                <a:solidFill>
                  <a:schemeClr val="tx2"/>
                </a:solidFill>
                <a:latin typeface="メイリオ" panose="020B0604030504040204" pitchFamily="50" charset="-128"/>
                <a:ea typeface="メイリオ" panose="020B0604030504040204" pitchFamily="50" charset="-128"/>
              </a:rPr>
              <a:t>時間）を超えて労働させる場合の、１か月の</a:t>
            </a:r>
            <a:r>
              <a:rPr kumimoji="1" lang="ja-JP" altLang="en-US" sz="700" b="1" u="sng" dirty="0" smtClean="0">
                <a:solidFill>
                  <a:schemeClr val="tx2"/>
                </a:solidFill>
                <a:latin typeface="メイリオ" panose="020B0604030504040204" pitchFamily="50" charset="-128"/>
                <a:ea typeface="メイリオ" panose="020B0604030504040204" pitchFamily="50" charset="-128"/>
              </a:rPr>
              <a:t>時間外労働と休日労働の合計の時間数</a:t>
            </a:r>
            <a:r>
              <a:rPr kumimoji="1" lang="ja-JP" altLang="en-US" sz="700" dirty="0" smtClean="0">
                <a:solidFill>
                  <a:schemeClr val="tx2"/>
                </a:solidFill>
                <a:latin typeface="メイリオ" panose="020B0604030504040204" pitchFamily="50" charset="-128"/>
                <a:ea typeface="メイリオ" panose="020B0604030504040204" pitchFamily="50" charset="-128"/>
              </a:rPr>
              <a:t>を定めてください。</a:t>
            </a:r>
            <a:r>
              <a:rPr kumimoji="1" lang="ja-JP" altLang="en-US" sz="700" b="1" u="sng" dirty="0" smtClean="0">
                <a:solidFill>
                  <a:schemeClr val="tx2"/>
                </a:solidFill>
                <a:latin typeface="メイリオ" panose="020B0604030504040204" pitchFamily="50" charset="-128"/>
                <a:ea typeface="メイリオ" panose="020B0604030504040204" pitchFamily="50" charset="-128"/>
              </a:rPr>
              <a:t>月</a:t>
            </a:r>
            <a:r>
              <a:rPr kumimoji="1" lang="en-US" altLang="ja-JP" sz="700" b="1" u="sng" dirty="0" smtClean="0">
                <a:solidFill>
                  <a:schemeClr val="tx2"/>
                </a:solidFill>
                <a:latin typeface="メイリオ" panose="020B0604030504040204" pitchFamily="50" charset="-128"/>
                <a:ea typeface="メイリオ" panose="020B0604030504040204" pitchFamily="50" charset="-128"/>
              </a:rPr>
              <a:t>100</a:t>
            </a:r>
            <a:r>
              <a:rPr kumimoji="1" lang="ja-JP" altLang="en-US" sz="700" b="1" u="sng" dirty="0" smtClean="0">
                <a:solidFill>
                  <a:schemeClr val="tx2"/>
                </a:solidFill>
                <a:latin typeface="メイリオ" panose="020B0604030504040204" pitchFamily="50" charset="-128"/>
                <a:ea typeface="メイリオ" panose="020B0604030504040204" pitchFamily="50" charset="-128"/>
              </a:rPr>
              <a:t>時間未満</a:t>
            </a:r>
            <a:r>
              <a:rPr kumimoji="1" lang="ja-JP" altLang="en-US" sz="700" dirty="0" smtClean="0">
                <a:solidFill>
                  <a:schemeClr val="tx2"/>
                </a:solidFill>
                <a:latin typeface="メイリオ" panose="020B0604030504040204" pitchFamily="50" charset="-128"/>
                <a:ea typeface="メイリオ" panose="020B0604030504040204" pitchFamily="50" charset="-128"/>
              </a:rPr>
              <a:t>に限ります。</a:t>
            </a:r>
            <a:endParaRPr kumimoji="1" lang="en-US" altLang="ja-JP" sz="700" dirty="0" smtClean="0">
              <a:solidFill>
                <a:schemeClr val="tx2"/>
              </a:solidFill>
              <a:latin typeface="メイリオ" panose="020B0604030504040204" pitchFamily="50" charset="-128"/>
              <a:ea typeface="メイリオ" panose="020B0604030504040204" pitchFamily="50" charset="-128"/>
            </a:endParaRPr>
          </a:p>
          <a:p>
            <a:r>
              <a:rPr kumimoji="1" lang="ja-JP" altLang="en-US" sz="700" dirty="0" smtClean="0">
                <a:solidFill>
                  <a:schemeClr val="tx2"/>
                </a:solidFill>
                <a:latin typeface="メイリオ" panose="020B0604030504040204" pitchFamily="50" charset="-128"/>
                <a:ea typeface="メイリオ" panose="020B0604030504040204" pitchFamily="50" charset="-128"/>
              </a:rPr>
              <a:t>なお、この時間数を満たしていても、</a:t>
            </a:r>
            <a:r>
              <a:rPr kumimoji="1" lang="ja-JP" altLang="en-US" sz="700" b="1" u="sng" dirty="0" smtClean="0">
                <a:solidFill>
                  <a:schemeClr val="tx2"/>
                </a:solidFill>
                <a:latin typeface="メイリオ" panose="020B0604030504040204" pitchFamily="50" charset="-128"/>
                <a:ea typeface="メイリオ" panose="020B0604030504040204" pitchFamily="50" charset="-128"/>
              </a:rPr>
              <a:t>２～６か月平均で月</a:t>
            </a:r>
            <a:r>
              <a:rPr kumimoji="1" lang="en-US" altLang="ja-JP" sz="700" b="1" u="sng" dirty="0" smtClean="0">
                <a:solidFill>
                  <a:schemeClr val="tx2"/>
                </a:solidFill>
                <a:latin typeface="メイリオ" panose="020B0604030504040204" pitchFamily="50" charset="-128"/>
                <a:ea typeface="メイリオ" panose="020B0604030504040204" pitchFamily="50" charset="-128"/>
              </a:rPr>
              <a:t>80</a:t>
            </a:r>
            <a:r>
              <a:rPr kumimoji="1" lang="ja-JP" altLang="en-US" sz="700" b="1" u="sng" dirty="0" smtClean="0">
                <a:solidFill>
                  <a:schemeClr val="tx2"/>
                </a:solidFill>
                <a:latin typeface="メイリオ" panose="020B0604030504040204" pitchFamily="50" charset="-128"/>
                <a:ea typeface="メイリオ" panose="020B0604030504040204" pitchFamily="50" charset="-128"/>
              </a:rPr>
              <a:t>時間</a:t>
            </a:r>
            <a:r>
              <a:rPr kumimoji="1" lang="ja-JP" altLang="en-US" sz="700" dirty="0" smtClean="0">
                <a:solidFill>
                  <a:schemeClr val="tx2"/>
                </a:solidFill>
                <a:latin typeface="メイリオ" panose="020B0604030504040204" pitchFamily="50" charset="-128"/>
                <a:ea typeface="メイリオ" panose="020B0604030504040204" pitchFamily="50" charset="-128"/>
              </a:rPr>
              <a:t>を超えてはいけません。</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7" name="角丸四角形吹き出し 16"/>
          <p:cNvSpPr/>
          <p:nvPr/>
        </p:nvSpPr>
        <p:spPr>
          <a:xfrm>
            <a:off x="7956255" y="3056853"/>
            <a:ext cx="891358" cy="1083670"/>
          </a:xfrm>
          <a:prstGeom prst="wedgeRoundRectCallout">
            <a:avLst>
              <a:gd name="adj1" fmla="val -46710"/>
              <a:gd name="adj2" fmla="val -58231"/>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限度時間（年</a:t>
            </a:r>
            <a:r>
              <a:rPr lang="en-US" altLang="ja-JP" sz="700" dirty="0" smtClean="0">
                <a:solidFill>
                  <a:schemeClr val="tx2"/>
                </a:solidFill>
                <a:latin typeface="メイリオ" panose="020B0604030504040204" pitchFamily="50" charset="-128"/>
                <a:ea typeface="メイリオ" panose="020B0604030504040204" pitchFamily="50" charset="-128"/>
              </a:rPr>
              <a:t>360</a:t>
            </a:r>
            <a:r>
              <a:rPr lang="ja-JP" altLang="en-US" sz="700" dirty="0" smtClean="0">
                <a:solidFill>
                  <a:schemeClr val="tx2"/>
                </a:solidFill>
                <a:latin typeface="メイリオ" panose="020B0604030504040204" pitchFamily="50" charset="-128"/>
                <a:ea typeface="メイリオ" panose="020B0604030504040204" pitchFamily="50" charset="-128"/>
              </a:rPr>
              <a:t>時間又は</a:t>
            </a:r>
            <a:r>
              <a:rPr lang="en-US" altLang="ja-JP" sz="700" dirty="0" smtClean="0">
                <a:solidFill>
                  <a:schemeClr val="tx2"/>
                </a:solidFill>
                <a:latin typeface="メイリオ" panose="020B0604030504040204" pitchFamily="50" charset="-128"/>
                <a:ea typeface="メイリオ" panose="020B0604030504040204" pitchFamily="50" charset="-128"/>
              </a:rPr>
              <a:t>320</a:t>
            </a:r>
            <a:r>
              <a:rPr lang="ja-JP" altLang="en-US" sz="700" dirty="0" smtClean="0">
                <a:solidFill>
                  <a:schemeClr val="tx2"/>
                </a:solidFill>
                <a:latin typeface="メイリオ" panose="020B0604030504040204" pitchFamily="50" charset="-128"/>
                <a:ea typeface="メイリオ" panose="020B0604030504040204" pitchFamily="50" charset="-128"/>
              </a:rPr>
              <a:t>時間</a:t>
            </a:r>
            <a:r>
              <a:rPr kumimoji="1" lang="ja-JP" altLang="en-US" sz="700" dirty="0" smtClean="0">
                <a:solidFill>
                  <a:schemeClr val="tx2"/>
                </a:solidFill>
                <a:latin typeface="メイリオ" panose="020B0604030504040204" pitchFamily="50" charset="-128"/>
                <a:ea typeface="メイリオ" panose="020B0604030504040204" pitchFamily="50" charset="-128"/>
              </a:rPr>
              <a:t>）を超えて労働させる１年の</a:t>
            </a:r>
            <a:r>
              <a:rPr kumimoji="1" lang="ja-JP" altLang="en-US" sz="700" b="1" u="sng" dirty="0" smtClean="0">
                <a:solidFill>
                  <a:schemeClr val="tx2"/>
                </a:solidFill>
                <a:latin typeface="メイリオ" panose="020B0604030504040204" pitchFamily="50" charset="-128"/>
                <a:ea typeface="メイリオ" panose="020B0604030504040204" pitchFamily="50" charset="-128"/>
              </a:rPr>
              <a:t>時間外労働（休日労働は含みません）の時間数</a:t>
            </a:r>
            <a:r>
              <a:rPr kumimoji="1" lang="ja-JP" altLang="en-US" sz="700" dirty="0" smtClean="0">
                <a:solidFill>
                  <a:schemeClr val="tx2"/>
                </a:solidFill>
                <a:latin typeface="メイリオ" panose="020B0604030504040204" pitchFamily="50" charset="-128"/>
                <a:ea typeface="メイリオ" panose="020B0604030504040204" pitchFamily="50" charset="-128"/>
              </a:rPr>
              <a:t>を定めてください。</a:t>
            </a:r>
            <a:r>
              <a:rPr kumimoji="1" lang="ja-JP" altLang="en-US" sz="700" b="1" u="sng" dirty="0" smtClean="0">
                <a:solidFill>
                  <a:schemeClr val="tx2"/>
                </a:solidFill>
                <a:latin typeface="メイリオ" panose="020B0604030504040204" pitchFamily="50" charset="-128"/>
                <a:ea typeface="メイリオ" panose="020B0604030504040204" pitchFamily="50" charset="-128"/>
              </a:rPr>
              <a:t>年</a:t>
            </a:r>
            <a:r>
              <a:rPr kumimoji="1" lang="en-US" altLang="ja-JP" sz="700" b="1" u="sng" dirty="0" smtClean="0">
                <a:solidFill>
                  <a:schemeClr val="tx2"/>
                </a:solidFill>
                <a:latin typeface="メイリオ" panose="020B0604030504040204" pitchFamily="50" charset="-128"/>
                <a:ea typeface="メイリオ" panose="020B0604030504040204" pitchFamily="50" charset="-128"/>
              </a:rPr>
              <a:t>720</a:t>
            </a:r>
            <a:r>
              <a:rPr kumimoji="1" lang="ja-JP" altLang="en-US" sz="700" b="1" u="sng" dirty="0" smtClean="0">
                <a:solidFill>
                  <a:schemeClr val="tx2"/>
                </a:solidFill>
                <a:latin typeface="メイリオ" panose="020B0604030504040204" pitchFamily="50" charset="-128"/>
                <a:ea typeface="メイリオ" panose="020B0604030504040204" pitchFamily="50" charset="-128"/>
              </a:rPr>
              <a:t>時間以内</a:t>
            </a:r>
            <a:r>
              <a:rPr kumimoji="1" lang="ja-JP" altLang="en-US" sz="700" dirty="0" smtClean="0">
                <a:solidFill>
                  <a:schemeClr val="tx2"/>
                </a:solidFill>
                <a:latin typeface="メイリオ" panose="020B0604030504040204" pitchFamily="50" charset="-128"/>
                <a:ea typeface="メイリオ" panose="020B0604030504040204" pitchFamily="50" charset="-128"/>
              </a:rPr>
              <a:t>に限ります。</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grpSp>
        <p:nvGrpSpPr>
          <p:cNvPr id="24" name="グループ化 23"/>
          <p:cNvGrpSpPr/>
          <p:nvPr/>
        </p:nvGrpSpPr>
        <p:grpSpPr>
          <a:xfrm>
            <a:off x="8517408" y="4650947"/>
            <a:ext cx="180008" cy="117255"/>
            <a:chOff x="8481392" y="5039937"/>
            <a:chExt cx="180008" cy="117255"/>
          </a:xfrm>
        </p:grpSpPr>
        <p:cxnSp>
          <p:nvCxnSpPr>
            <p:cNvPr id="18" name="直線コネクタ 17"/>
            <p:cNvCxnSpPr/>
            <p:nvPr/>
          </p:nvCxnSpPr>
          <p:spPr>
            <a:xfrm>
              <a:off x="8481392" y="5092560"/>
              <a:ext cx="83759" cy="646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8553400" y="5039937"/>
              <a:ext cx="108000" cy="11725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 name="角丸四角形吹き出し 25"/>
          <p:cNvSpPr/>
          <p:nvPr/>
        </p:nvSpPr>
        <p:spPr>
          <a:xfrm>
            <a:off x="8209037" y="5073748"/>
            <a:ext cx="1640507" cy="1017359"/>
          </a:xfrm>
          <a:prstGeom prst="wedgeRoundRectCallout">
            <a:avLst>
              <a:gd name="adj1" fmla="val -24253"/>
              <a:gd name="adj2" fmla="val -62567"/>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時間外労働と法定休日労働を合計した時間数は、月</a:t>
            </a:r>
            <a:r>
              <a:rPr kumimoji="1" lang="en-US" altLang="ja-JP" sz="700" dirty="0" smtClean="0">
                <a:solidFill>
                  <a:schemeClr val="tx2"/>
                </a:solidFill>
                <a:latin typeface="メイリオ" panose="020B0604030504040204" pitchFamily="50" charset="-128"/>
                <a:ea typeface="メイリオ" panose="020B0604030504040204" pitchFamily="50" charset="-128"/>
              </a:rPr>
              <a:t>100</a:t>
            </a:r>
            <a:r>
              <a:rPr kumimoji="1" lang="ja-JP" altLang="en-US" sz="700" dirty="0" smtClean="0">
                <a:solidFill>
                  <a:schemeClr val="tx2"/>
                </a:solidFill>
                <a:latin typeface="メイリオ" panose="020B0604030504040204" pitchFamily="50" charset="-128"/>
                <a:ea typeface="メイリオ" panose="020B0604030504040204" pitchFamily="50" charset="-128"/>
              </a:rPr>
              <a:t>時間未満、２～６か月平均</a:t>
            </a:r>
            <a:r>
              <a:rPr kumimoji="1" lang="en-US" altLang="ja-JP" sz="700" dirty="0" smtClean="0">
                <a:solidFill>
                  <a:schemeClr val="tx2"/>
                </a:solidFill>
                <a:latin typeface="メイリオ" panose="020B0604030504040204" pitchFamily="50" charset="-128"/>
                <a:ea typeface="メイリオ" panose="020B0604030504040204" pitchFamily="50" charset="-128"/>
              </a:rPr>
              <a:t>80</a:t>
            </a:r>
            <a:r>
              <a:rPr kumimoji="1" lang="ja-JP" altLang="en-US" sz="700" dirty="0" smtClean="0">
                <a:solidFill>
                  <a:schemeClr val="tx2"/>
                </a:solidFill>
                <a:latin typeface="メイリオ" panose="020B0604030504040204" pitchFamily="50" charset="-128"/>
                <a:ea typeface="メイリオ" panose="020B0604030504040204" pitchFamily="50" charset="-128"/>
              </a:rPr>
              <a:t>時間以内でなければいけません。これを労使で確認の上、必ずチェックを入れてください。チェックボックスにチェックがない場合には、有効な協定届とはなりません。</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8121352" y="1441945"/>
            <a:ext cx="829073" cy="184666"/>
          </a:xfrm>
          <a:prstGeom prst="rect">
            <a:avLst/>
          </a:prstGeom>
          <a:noFill/>
        </p:spPr>
        <p:txBody>
          <a:bodyPr wrap="none" rtlCol="0">
            <a:spAutoFit/>
          </a:bodyPr>
          <a:lstStyle/>
          <a:p>
            <a:r>
              <a:rPr kumimoji="1" lang="ja-JP" altLang="en-US" sz="600" b="1" dirty="0" smtClean="0">
                <a:solidFill>
                  <a:srgbClr val="FF0000"/>
                </a:solidFill>
              </a:rPr>
              <a:t>○○○○年４月１日</a:t>
            </a:r>
            <a:endParaRPr kumimoji="1" lang="ja-JP" altLang="en-US" sz="600" b="1" dirty="0">
              <a:solidFill>
                <a:srgbClr val="FF0000"/>
              </a:solidFill>
            </a:endParaRPr>
          </a:p>
        </p:txBody>
      </p:sp>
      <p:sp>
        <p:nvSpPr>
          <p:cNvPr id="39" name="テキスト ボックス 38"/>
          <p:cNvSpPr txBox="1"/>
          <p:nvPr/>
        </p:nvSpPr>
        <p:spPr>
          <a:xfrm>
            <a:off x="704528" y="2333286"/>
            <a:ext cx="2060179" cy="230832"/>
          </a:xfrm>
          <a:prstGeom prst="rect">
            <a:avLst/>
          </a:prstGeom>
          <a:noFill/>
        </p:spPr>
        <p:txBody>
          <a:bodyPr wrap="none" rtlCol="0">
            <a:spAutoFit/>
          </a:bodyPr>
          <a:lstStyle/>
          <a:p>
            <a:r>
              <a:rPr kumimoji="1" lang="ja-JP" altLang="en-US" sz="900" b="1" dirty="0" smtClean="0">
                <a:solidFill>
                  <a:srgbClr val="FF0000"/>
                </a:solidFill>
              </a:rPr>
              <a:t>突発的な仕様変更、新システムの導入</a:t>
            </a:r>
            <a:endParaRPr kumimoji="1" lang="ja-JP" altLang="en-US" sz="900" b="1" dirty="0">
              <a:solidFill>
                <a:srgbClr val="FF0000"/>
              </a:solidFill>
            </a:endParaRPr>
          </a:p>
        </p:txBody>
      </p:sp>
      <p:sp>
        <p:nvSpPr>
          <p:cNvPr id="43" name="テキスト ボックス 42"/>
          <p:cNvSpPr txBox="1"/>
          <p:nvPr/>
        </p:nvSpPr>
        <p:spPr>
          <a:xfrm>
            <a:off x="3584848" y="2331883"/>
            <a:ext cx="184731" cy="230832"/>
          </a:xfrm>
          <a:prstGeom prst="rect">
            <a:avLst/>
          </a:prstGeom>
          <a:noFill/>
        </p:spPr>
        <p:txBody>
          <a:bodyPr wrap="none" rtlCol="0">
            <a:spAutoFit/>
          </a:bodyPr>
          <a:lstStyle/>
          <a:p>
            <a:endParaRPr kumimoji="1" lang="ja-JP" altLang="en-US" sz="900" b="1" dirty="0">
              <a:solidFill>
                <a:srgbClr val="FF0000"/>
              </a:solidFill>
            </a:endParaRPr>
          </a:p>
        </p:txBody>
      </p:sp>
      <p:sp>
        <p:nvSpPr>
          <p:cNvPr id="44" name="テキスト ボックス 43"/>
          <p:cNvSpPr txBox="1"/>
          <p:nvPr/>
        </p:nvSpPr>
        <p:spPr>
          <a:xfrm>
            <a:off x="3097342" y="2346691"/>
            <a:ext cx="415498" cy="230832"/>
          </a:xfrm>
          <a:prstGeom prst="rect">
            <a:avLst/>
          </a:prstGeom>
          <a:noFill/>
        </p:spPr>
        <p:txBody>
          <a:bodyPr wrap="none" rtlCol="0">
            <a:spAutoFit/>
          </a:bodyPr>
          <a:lstStyle/>
          <a:p>
            <a:r>
              <a:rPr kumimoji="1" lang="ja-JP" altLang="en-US" sz="900" b="1" dirty="0" smtClean="0">
                <a:solidFill>
                  <a:srgbClr val="FF0000"/>
                </a:solidFill>
              </a:rPr>
              <a:t>設計</a:t>
            </a:r>
            <a:endParaRPr kumimoji="1" lang="ja-JP" altLang="en-US" sz="900" b="1" dirty="0">
              <a:solidFill>
                <a:srgbClr val="FF0000"/>
              </a:solidFill>
            </a:endParaRPr>
          </a:p>
        </p:txBody>
      </p:sp>
      <p:sp>
        <p:nvSpPr>
          <p:cNvPr id="46" name="テキスト ボックス 45"/>
          <p:cNvSpPr txBox="1"/>
          <p:nvPr/>
        </p:nvSpPr>
        <p:spPr>
          <a:xfrm>
            <a:off x="3080792" y="2562715"/>
            <a:ext cx="415498" cy="230832"/>
          </a:xfrm>
          <a:prstGeom prst="rect">
            <a:avLst/>
          </a:prstGeom>
          <a:noFill/>
        </p:spPr>
        <p:txBody>
          <a:bodyPr wrap="none" rtlCol="0">
            <a:spAutoFit/>
          </a:bodyPr>
          <a:lstStyle/>
          <a:p>
            <a:r>
              <a:rPr kumimoji="1" lang="ja-JP" altLang="en-US" sz="900" b="1" dirty="0" smtClean="0">
                <a:solidFill>
                  <a:srgbClr val="FF0000"/>
                </a:solidFill>
              </a:rPr>
              <a:t>検査</a:t>
            </a:r>
            <a:endParaRPr kumimoji="1" lang="ja-JP" altLang="en-US" sz="900" b="1" dirty="0">
              <a:solidFill>
                <a:srgbClr val="FF0000"/>
              </a:solidFill>
            </a:endParaRPr>
          </a:p>
        </p:txBody>
      </p:sp>
      <p:sp>
        <p:nvSpPr>
          <p:cNvPr id="49" name="テキスト ボックス 48"/>
          <p:cNvSpPr txBox="1"/>
          <p:nvPr/>
        </p:nvSpPr>
        <p:spPr>
          <a:xfrm>
            <a:off x="3008784" y="2763931"/>
            <a:ext cx="646331" cy="230832"/>
          </a:xfrm>
          <a:prstGeom prst="rect">
            <a:avLst/>
          </a:prstGeom>
          <a:noFill/>
        </p:spPr>
        <p:txBody>
          <a:bodyPr wrap="none" rtlCol="0">
            <a:spAutoFit/>
          </a:bodyPr>
          <a:lstStyle/>
          <a:p>
            <a:r>
              <a:rPr kumimoji="1" lang="ja-JP" altLang="en-US" sz="900" b="1" dirty="0" smtClean="0">
                <a:solidFill>
                  <a:srgbClr val="FF0000"/>
                </a:solidFill>
              </a:rPr>
              <a:t>機械組立</a:t>
            </a:r>
            <a:endParaRPr kumimoji="1" lang="ja-JP" altLang="en-US" sz="900" b="1" dirty="0">
              <a:solidFill>
                <a:srgbClr val="FF0000"/>
              </a:solidFill>
            </a:endParaRPr>
          </a:p>
        </p:txBody>
      </p:sp>
      <p:sp>
        <p:nvSpPr>
          <p:cNvPr id="53" name="テキスト ボックス 52"/>
          <p:cNvSpPr txBox="1"/>
          <p:nvPr/>
        </p:nvSpPr>
        <p:spPr>
          <a:xfrm>
            <a:off x="3700530" y="2346691"/>
            <a:ext cx="460382" cy="230832"/>
          </a:xfrm>
          <a:prstGeom prst="rect">
            <a:avLst/>
          </a:prstGeom>
          <a:noFill/>
        </p:spPr>
        <p:txBody>
          <a:bodyPr wrap="none" rtlCol="0">
            <a:spAutoFit/>
          </a:bodyPr>
          <a:lstStyle/>
          <a:p>
            <a:r>
              <a:rPr kumimoji="1" lang="ja-JP" altLang="en-US" sz="900" b="1" dirty="0" smtClean="0">
                <a:solidFill>
                  <a:srgbClr val="FF0000"/>
                </a:solidFill>
              </a:rPr>
              <a:t>１０人</a:t>
            </a:r>
            <a:endParaRPr kumimoji="1" lang="ja-JP" altLang="en-US" sz="900" b="1" dirty="0">
              <a:solidFill>
                <a:srgbClr val="FF0000"/>
              </a:solidFill>
            </a:endParaRPr>
          </a:p>
        </p:txBody>
      </p:sp>
      <p:sp>
        <p:nvSpPr>
          <p:cNvPr id="54" name="テキスト ボックス 53"/>
          <p:cNvSpPr txBox="1"/>
          <p:nvPr/>
        </p:nvSpPr>
        <p:spPr>
          <a:xfrm>
            <a:off x="3700530" y="2547907"/>
            <a:ext cx="460382" cy="230832"/>
          </a:xfrm>
          <a:prstGeom prst="rect">
            <a:avLst/>
          </a:prstGeom>
          <a:noFill/>
        </p:spPr>
        <p:txBody>
          <a:bodyPr wrap="none" rtlCol="0">
            <a:spAutoFit/>
          </a:bodyPr>
          <a:lstStyle/>
          <a:p>
            <a:r>
              <a:rPr kumimoji="1" lang="ja-JP" altLang="en-US" sz="900" b="1" dirty="0" smtClean="0">
                <a:solidFill>
                  <a:srgbClr val="FF0000"/>
                </a:solidFill>
              </a:rPr>
              <a:t>２０人</a:t>
            </a:r>
            <a:endParaRPr kumimoji="1" lang="ja-JP" altLang="en-US" sz="900" b="1" dirty="0">
              <a:solidFill>
                <a:srgbClr val="FF0000"/>
              </a:solidFill>
            </a:endParaRPr>
          </a:p>
        </p:txBody>
      </p:sp>
      <p:sp>
        <p:nvSpPr>
          <p:cNvPr id="55" name="テキスト ボックス 54"/>
          <p:cNvSpPr txBox="1"/>
          <p:nvPr/>
        </p:nvSpPr>
        <p:spPr>
          <a:xfrm>
            <a:off x="3700530" y="2763931"/>
            <a:ext cx="460382" cy="230832"/>
          </a:xfrm>
          <a:prstGeom prst="rect">
            <a:avLst/>
          </a:prstGeom>
          <a:noFill/>
        </p:spPr>
        <p:txBody>
          <a:bodyPr wrap="none" rtlCol="0">
            <a:spAutoFit/>
          </a:bodyPr>
          <a:lstStyle/>
          <a:p>
            <a:r>
              <a:rPr kumimoji="1" lang="ja-JP" altLang="en-US" sz="900" b="1" dirty="0" smtClean="0">
                <a:solidFill>
                  <a:srgbClr val="FF0000"/>
                </a:solidFill>
              </a:rPr>
              <a:t>１０人</a:t>
            </a:r>
            <a:endParaRPr kumimoji="1" lang="ja-JP" altLang="en-US" sz="900" b="1" dirty="0">
              <a:solidFill>
                <a:srgbClr val="FF0000"/>
              </a:solidFill>
            </a:endParaRPr>
          </a:p>
        </p:txBody>
      </p:sp>
      <p:sp>
        <p:nvSpPr>
          <p:cNvPr id="64" name="テキスト ボックス 63"/>
          <p:cNvSpPr txBox="1"/>
          <p:nvPr/>
        </p:nvSpPr>
        <p:spPr>
          <a:xfrm>
            <a:off x="5889369" y="2346691"/>
            <a:ext cx="575799" cy="230832"/>
          </a:xfrm>
          <a:prstGeom prst="rect">
            <a:avLst/>
          </a:prstGeom>
          <a:noFill/>
        </p:spPr>
        <p:txBody>
          <a:bodyPr wrap="none" rtlCol="0">
            <a:spAutoFit/>
          </a:bodyPr>
          <a:lstStyle/>
          <a:p>
            <a:r>
              <a:rPr kumimoji="1" lang="ja-JP" altLang="en-US" sz="900" b="1" dirty="0" smtClean="0">
                <a:solidFill>
                  <a:srgbClr val="FF0000"/>
                </a:solidFill>
              </a:rPr>
              <a:t>９０時間</a:t>
            </a:r>
            <a:endParaRPr kumimoji="1" lang="ja-JP" altLang="en-US" sz="900" b="1" dirty="0">
              <a:solidFill>
                <a:srgbClr val="FF0000"/>
              </a:solidFill>
            </a:endParaRPr>
          </a:p>
        </p:txBody>
      </p:sp>
      <p:sp>
        <p:nvSpPr>
          <p:cNvPr id="65" name="テキスト ボックス 64"/>
          <p:cNvSpPr txBox="1"/>
          <p:nvPr/>
        </p:nvSpPr>
        <p:spPr>
          <a:xfrm>
            <a:off x="5889369" y="2547907"/>
            <a:ext cx="575799" cy="230832"/>
          </a:xfrm>
          <a:prstGeom prst="rect">
            <a:avLst/>
          </a:prstGeom>
          <a:noFill/>
        </p:spPr>
        <p:txBody>
          <a:bodyPr wrap="none" rtlCol="0">
            <a:spAutoFit/>
          </a:bodyPr>
          <a:lstStyle/>
          <a:p>
            <a:r>
              <a:rPr kumimoji="1" lang="ja-JP" altLang="en-US" sz="900" b="1" dirty="0" smtClean="0">
                <a:solidFill>
                  <a:srgbClr val="FF0000"/>
                </a:solidFill>
              </a:rPr>
              <a:t>９０時間</a:t>
            </a:r>
            <a:endParaRPr kumimoji="1" lang="ja-JP" altLang="en-US" sz="900" b="1" dirty="0">
              <a:solidFill>
                <a:srgbClr val="FF0000"/>
              </a:solidFill>
            </a:endParaRPr>
          </a:p>
        </p:txBody>
      </p:sp>
      <p:sp>
        <p:nvSpPr>
          <p:cNvPr id="66" name="テキスト ボックス 65"/>
          <p:cNvSpPr txBox="1"/>
          <p:nvPr/>
        </p:nvSpPr>
        <p:spPr>
          <a:xfrm>
            <a:off x="5889369" y="2763931"/>
            <a:ext cx="575799" cy="230832"/>
          </a:xfrm>
          <a:prstGeom prst="rect">
            <a:avLst/>
          </a:prstGeom>
          <a:noFill/>
        </p:spPr>
        <p:txBody>
          <a:bodyPr wrap="none" rtlCol="0">
            <a:spAutoFit/>
          </a:bodyPr>
          <a:lstStyle/>
          <a:p>
            <a:r>
              <a:rPr kumimoji="1" lang="ja-JP" altLang="en-US" sz="900" b="1" dirty="0" smtClean="0">
                <a:solidFill>
                  <a:srgbClr val="FF0000"/>
                </a:solidFill>
              </a:rPr>
              <a:t>８０時間</a:t>
            </a:r>
            <a:endParaRPr kumimoji="1" lang="ja-JP" altLang="en-US" sz="900" b="1" dirty="0">
              <a:solidFill>
                <a:srgbClr val="FF0000"/>
              </a:solidFill>
            </a:endParaRPr>
          </a:p>
        </p:txBody>
      </p:sp>
      <p:sp>
        <p:nvSpPr>
          <p:cNvPr id="69" name="テキスト ボックス 68"/>
          <p:cNvSpPr txBox="1"/>
          <p:nvPr/>
        </p:nvSpPr>
        <p:spPr>
          <a:xfrm>
            <a:off x="7473280" y="2346691"/>
            <a:ext cx="655949" cy="230832"/>
          </a:xfrm>
          <a:prstGeom prst="rect">
            <a:avLst/>
          </a:prstGeom>
          <a:noFill/>
        </p:spPr>
        <p:txBody>
          <a:bodyPr wrap="none" rtlCol="0">
            <a:spAutoFit/>
          </a:bodyPr>
          <a:lstStyle/>
          <a:p>
            <a:r>
              <a:rPr kumimoji="1" lang="ja-JP" altLang="en-US" sz="900" b="1" dirty="0" smtClean="0">
                <a:solidFill>
                  <a:srgbClr val="FF0000"/>
                </a:solidFill>
              </a:rPr>
              <a:t>７００時間</a:t>
            </a:r>
            <a:endParaRPr kumimoji="1" lang="ja-JP" altLang="en-US" sz="900" b="1" dirty="0">
              <a:solidFill>
                <a:srgbClr val="FF0000"/>
              </a:solidFill>
            </a:endParaRPr>
          </a:p>
        </p:txBody>
      </p:sp>
      <p:sp>
        <p:nvSpPr>
          <p:cNvPr id="70" name="テキスト ボックス 69"/>
          <p:cNvSpPr txBox="1"/>
          <p:nvPr/>
        </p:nvSpPr>
        <p:spPr>
          <a:xfrm>
            <a:off x="7473280" y="2547907"/>
            <a:ext cx="655949" cy="230832"/>
          </a:xfrm>
          <a:prstGeom prst="rect">
            <a:avLst/>
          </a:prstGeom>
          <a:noFill/>
        </p:spPr>
        <p:txBody>
          <a:bodyPr wrap="none" rtlCol="0">
            <a:spAutoFit/>
          </a:bodyPr>
          <a:lstStyle/>
          <a:p>
            <a:r>
              <a:rPr kumimoji="1" lang="ja-JP" altLang="en-US" sz="900" b="1" dirty="0" smtClean="0">
                <a:solidFill>
                  <a:srgbClr val="FF0000"/>
                </a:solidFill>
              </a:rPr>
              <a:t>６００時間</a:t>
            </a:r>
            <a:endParaRPr kumimoji="1" lang="ja-JP" altLang="en-US" sz="900" b="1" dirty="0">
              <a:solidFill>
                <a:srgbClr val="FF0000"/>
              </a:solidFill>
            </a:endParaRPr>
          </a:p>
        </p:txBody>
      </p:sp>
      <p:sp>
        <p:nvSpPr>
          <p:cNvPr id="71" name="テキスト ボックス 70"/>
          <p:cNvSpPr txBox="1"/>
          <p:nvPr/>
        </p:nvSpPr>
        <p:spPr>
          <a:xfrm>
            <a:off x="7473280" y="2763931"/>
            <a:ext cx="655949" cy="230832"/>
          </a:xfrm>
          <a:prstGeom prst="rect">
            <a:avLst/>
          </a:prstGeom>
          <a:noFill/>
        </p:spPr>
        <p:txBody>
          <a:bodyPr wrap="none" rtlCol="0">
            <a:spAutoFit/>
          </a:bodyPr>
          <a:lstStyle/>
          <a:p>
            <a:r>
              <a:rPr kumimoji="1" lang="ja-JP" altLang="en-US" sz="900" b="1" dirty="0" smtClean="0">
                <a:solidFill>
                  <a:srgbClr val="FF0000"/>
                </a:solidFill>
              </a:rPr>
              <a:t>５００時間</a:t>
            </a:r>
            <a:endParaRPr kumimoji="1" lang="ja-JP" altLang="en-US" sz="900" b="1" dirty="0">
              <a:solidFill>
                <a:srgbClr val="FF0000"/>
              </a:solidFill>
            </a:endParaRPr>
          </a:p>
        </p:txBody>
      </p:sp>
      <p:sp>
        <p:nvSpPr>
          <p:cNvPr id="74" name="テキスト ボックス 73"/>
          <p:cNvSpPr txBox="1"/>
          <p:nvPr/>
        </p:nvSpPr>
        <p:spPr>
          <a:xfrm>
            <a:off x="1568624" y="4969037"/>
            <a:ext cx="595035" cy="215444"/>
          </a:xfrm>
          <a:prstGeom prst="rect">
            <a:avLst/>
          </a:prstGeom>
          <a:noFill/>
        </p:spPr>
        <p:txBody>
          <a:bodyPr wrap="none" rtlCol="0">
            <a:spAutoFit/>
          </a:bodyPr>
          <a:lstStyle/>
          <a:p>
            <a:r>
              <a:rPr kumimoji="1" lang="ja-JP" altLang="en-US" sz="800" b="1" dirty="0" smtClean="0">
                <a:solidFill>
                  <a:srgbClr val="FF0000"/>
                </a:solidFill>
              </a:rPr>
              <a:t>○○○○</a:t>
            </a:r>
            <a:endParaRPr kumimoji="1" lang="ja-JP" altLang="en-US" sz="800" b="1" dirty="0">
              <a:solidFill>
                <a:srgbClr val="FF0000"/>
              </a:solidFill>
            </a:endParaRPr>
          </a:p>
        </p:txBody>
      </p:sp>
      <p:sp>
        <p:nvSpPr>
          <p:cNvPr id="75" name="テキスト ボックス 74"/>
          <p:cNvSpPr txBox="1"/>
          <p:nvPr/>
        </p:nvSpPr>
        <p:spPr>
          <a:xfrm>
            <a:off x="2249530" y="4969037"/>
            <a:ext cx="255198" cy="215444"/>
          </a:xfrm>
          <a:prstGeom prst="rect">
            <a:avLst/>
          </a:prstGeom>
          <a:noFill/>
        </p:spPr>
        <p:txBody>
          <a:bodyPr wrap="none" rtlCol="0">
            <a:spAutoFit/>
          </a:bodyPr>
          <a:lstStyle/>
          <a:p>
            <a:r>
              <a:rPr kumimoji="1" lang="ja-JP" altLang="en-US" sz="800" b="1" dirty="0" smtClean="0">
                <a:solidFill>
                  <a:srgbClr val="FF0000"/>
                </a:solidFill>
              </a:rPr>
              <a:t>３</a:t>
            </a:r>
            <a:endParaRPr kumimoji="1" lang="ja-JP" altLang="en-US" sz="800" b="1" dirty="0">
              <a:solidFill>
                <a:srgbClr val="FF0000"/>
              </a:solidFill>
            </a:endParaRPr>
          </a:p>
        </p:txBody>
      </p:sp>
      <p:sp>
        <p:nvSpPr>
          <p:cNvPr id="76" name="テキスト ボックス 75"/>
          <p:cNvSpPr txBox="1"/>
          <p:nvPr/>
        </p:nvSpPr>
        <p:spPr>
          <a:xfrm>
            <a:off x="2681578" y="4969037"/>
            <a:ext cx="325730" cy="215444"/>
          </a:xfrm>
          <a:prstGeom prst="rect">
            <a:avLst/>
          </a:prstGeom>
          <a:noFill/>
        </p:spPr>
        <p:txBody>
          <a:bodyPr wrap="none" rtlCol="0">
            <a:spAutoFit/>
          </a:bodyPr>
          <a:lstStyle/>
          <a:p>
            <a:r>
              <a:rPr kumimoji="1" lang="ja-JP" altLang="en-US" sz="800" b="1" dirty="0" smtClean="0">
                <a:solidFill>
                  <a:srgbClr val="FF0000"/>
                </a:solidFill>
              </a:rPr>
              <a:t>１２</a:t>
            </a:r>
            <a:endParaRPr kumimoji="1" lang="ja-JP" altLang="en-US" sz="800" b="1" dirty="0">
              <a:solidFill>
                <a:srgbClr val="FF0000"/>
              </a:solidFill>
            </a:endParaRPr>
          </a:p>
        </p:txBody>
      </p:sp>
      <p:sp>
        <p:nvSpPr>
          <p:cNvPr id="77" name="テキスト ボックス 76"/>
          <p:cNvSpPr txBox="1"/>
          <p:nvPr/>
        </p:nvSpPr>
        <p:spPr>
          <a:xfrm>
            <a:off x="1568624" y="5515623"/>
            <a:ext cx="595035" cy="215444"/>
          </a:xfrm>
          <a:prstGeom prst="rect">
            <a:avLst/>
          </a:prstGeom>
          <a:noFill/>
        </p:spPr>
        <p:txBody>
          <a:bodyPr wrap="none" rtlCol="0">
            <a:spAutoFit/>
          </a:bodyPr>
          <a:lstStyle/>
          <a:p>
            <a:r>
              <a:rPr kumimoji="1" lang="ja-JP" altLang="en-US" sz="800" b="1" dirty="0" smtClean="0">
                <a:solidFill>
                  <a:srgbClr val="FF0000"/>
                </a:solidFill>
              </a:rPr>
              <a:t>○○○○</a:t>
            </a:r>
            <a:endParaRPr kumimoji="1" lang="ja-JP" altLang="en-US" sz="800" b="1" dirty="0">
              <a:solidFill>
                <a:srgbClr val="FF0000"/>
              </a:solidFill>
            </a:endParaRPr>
          </a:p>
        </p:txBody>
      </p:sp>
      <p:sp>
        <p:nvSpPr>
          <p:cNvPr id="78" name="テキスト ボックス 77"/>
          <p:cNvSpPr txBox="1"/>
          <p:nvPr/>
        </p:nvSpPr>
        <p:spPr>
          <a:xfrm>
            <a:off x="2251006" y="5515623"/>
            <a:ext cx="255198" cy="215444"/>
          </a:xfrm>
          <a:prstGeom prst="rect">
            <a:avLst/>
          </a:prstGeom>
          <a:noFill/>
        </p:spPr>
        <p:txBody>
          <a:bodyPr wrap="none" rtlCol="0">
            <a:spAutoFit/>
          </a:bodyPr>
          <a:lstStyle/>
          <a:p>
            <a:r>
              <a:rPr kumimoji="1" lang="ja-JP" altLang="en-US" sz="800" b="1" dirty="0" smtClean="0">
                <a:solidFill>
                  <a:srgbClr val="FF0000"/>
                </a:solidFill>
              </a:rPr>
              <a:t>３</a:t>
            </a:r>
            <a:endParaRPr kumimoji="1" lang="ja-JP" altLang="en-US" sz="800" b="1" dirty="0">
              <a:solidFill>
                <a:srgbClr val="FF0000"/>
              </a:solidFill>
            </a:endParaRPr>
          </a:p>
        </p:txBody>
      </p:sp>
      <p:sp>
        <p:nvSpPr>
          <p:cNvPr id="79" name="テキスト ボックス 78"/>
          <p:cNvSpPr txBox="1"/>
          <p:nvPr/>
        </p:nvSpPr>
        <p:spPr>
          <a:xfrm>
            <a:off x="2683054" y="5515623"/>
            <a:ext cx="325730" cy="215444"/>
          </a:xfrm>
          <a:prstGeom prst="rect">
            <a:avLst/>
          </a:prstGeom>
          <a:noFill/>
        </p:spPr>
        <p:txBody>
          <a:bodyPr wrap="none" rtlCol="0">
            <a:spAutoFit/>
          </a:bodyPr>
          <a:lstStyle/>
          <a:p>
            <a:r>
              <a:rPr kumimoji="1" lang="ja-JP" altLang="en-US" sz="800" b="1" dirty="0" smtClean="0">
                <a:solidFill>
                  <a:srgbClr val="FF0000"/>
                </a:solidFill>
              </a:rPr>
              <a:t>１５</a:t>
            </a:r>
            <a:endParaRPr kumimoji="1" lang="ja-JP" altLang="en-US" sz="800" b="1" dirty="0">
              <a:solidFill>
                <a:srgbClr val="FF0000"/>
              </a:solidFill>
            </a:endParaRPr>
          </a:p>
        </p:txBody>
      </p:sp>
      <p:sp>
        <p:nvSpPr>
          <p:cNvPr id="80" name="テキスト ボックス 79"/>
          <p:cNvSpPr txBox="1"/>
          <p:nvPr/>
        </p:nvSpPr>
        <p:spPr>
          <a:xfrm>
            <a:off x="3565394" y="5367806"/>
            <a:ext cx="954107" cy="230832"/>
          </a:xfrm>
          <a:prstGeom prst="rect">
            <a:avLst/>
          </a:prstGeom>
          <a:noFill/>
        </p:spPr>
        <p:txBody>
          <a:bodyPr wrap="none" rtlCol="0">
            <a:spAutoFit/>
          </a:bodyPr>
          <a:lstStyle/>
          <a:p>
            <a:r>
              <a:rPr kumimoji="1" lang="ja-JP" altLang="en-US" sz="900" b="1" dirty="0" smtClean="0">
                <a:solidFill>
                  <a:srgbClr val="FF0000"/>
                </a:solidFill>
              </a:rPr>
              <a:t>投票による選挙</a:t>
            </a:r>
            <a:endParaRPr kumimoji="1" lang="ja-JP" altLang="en-US" sz="900" b="1" dirty="0">
              <a:solidFill>
                <a:srgbClr val="FF0000"/>
              </a:solidFill>
            </a:endParaRPr>
          </a:p>
        </p:txBody>
      </p:sp>
      <p:sp>
        <p:nvSpPr>
          <p:cNvPr id="82" name="テキスト ボックス 81"/>
          <p:cNvSpPr txBox="1"/>
          <p:nvPr/>
        </p:nvSpPr>
        <p:spPr>
          <a:xfrm>
            <a:off x="5655077" y="5108779"/>
            <a:ext cx="761747" cy="230832"/>
          </a:xfrm>
          <a:prstGeom prst="rect">
            <a:avLst/>
          </a:prstGeom>
          <a:noFill/>
        </p:spPr>
        <p:txBody>
          <a:bodyPr wrap="none" rtlCol="0">
            <a:spAutoFit/>
          </a:bodyPr>
          <a:lstStyle/>
          <a:p>
            <a:r>
              <a:rPr kumimoji="1" lang="ja-JP" altLang="en-US" sz="900" b="1" dirty="0" smtClean="0">
                <a:solidFill>
                  <a:srgbClr val="FF0000"/>
                </a:solidFill>
              </a:rPr>
              <a:t>検査課主任</a:t>
            </a:r>
            <a:endParaRPr kumimoji="1" lang="ja-JP" altLang="en-US" sz="900" b="1" dirty="0">
              <a:solidFill>
                <a:srgbClr val="FF0000"/>
              </a:solidFill>
            </a:endParaRPr>
          </a:p>
        </p:txBody>
      </p:sp>
      <p:sp>
        <p:nvSpPr>
          <p:cNvPr id="83" name="テキスト ボックス 82"/>
          <p:cNvSpPr txBox="1"/>
          <p:nvPr/>
        </p:nvSpPr>
        <p:spPr>
          <a:xfrm>
            <a:off x="5673080" y="5252795"/>
            <a:ext cx="646331" cy="230832"/>
          </a:xfrm>
          <a:prstGeom prst="rect">
            <a:avLst/>
          </a:prstGeom>
          <a:noFill/>
        </p:spPr>
        <p:txBody>
          <a:bodyPr wrap="none" rtlCol="0">
            <a:spAutoFit/>
          </a:bodyPr>
          <a:lstStyle/>
          <a:p>
            <a:r>
              <a:rPr kumimoji="1" lang="ja-JP" altLang="en-US" sz="900" b="1" dirty="0" smtClean="0">
                <a:solidFill>
                  <a:srgbClr val="FF0000"/>
                </a:solidFill>
              </a:rPr>
              <a:t>山田花子</a:t>
            </a:r>
            <a:endParaRPr kumimoji="1" lang="ja-JP" altLang="en-US" sz="900" b="1" dirty="0">
              <a:solidFill>
                <a:srgbClr val="FF0000"/>
              </a:solidFill>
            </a:endParaRPr>
          </a:p>
        </p:txBody>
      </p:sp>
      <p:sp>
        <p:nvSpPr>
          <p:cNvPr id="84" name="テキスト ボックス 83"/>
          <p:cNvSpPr txBox="1"/>
          <p:nvPr/>
        </p:nvSpPr>
        <p:spPr>
          <a:xfrm>
            <a:off x="5703421" y="5670035"/>
            <a:ext cx="530915" cy="230832"/>
          </a:xfrm>
          <a:prstGeom prst="rect">
            <a:avLst/>
          </a:prstGeom>
          <a:noFill/>
        </p:spPr>
        <p:txBody>
          <a:bodyPr wrap="none" rtlCol="0">
            <a:spAutoFit/>
          </a:bodyPr>
          <a:lstStyle/>
          <a:p>
            <a:r>
              <a:rPr kumimoji="1" lang="ja-JP" altLang="en-US" sz="900" b="1" dirty="0" smtClean="0">
                <a:solidFill>
                  <a:srgbClr val="FF0000"/>
                </a:solidFill>
              </a:rPr>
              <a:t>工場長</a:t>
            </a:r>
            <a:endParaRPr kumimoji="1" lang="ja-JP" altLang="en-US" sz="900" b="1" dirty="0">
              <a:solidFill>
                <a:srgbClr val="FF0000"/>
              </a:solidFill>
            </a:endParaRPr>
          </a:p>
        </p:txBody>
      </p:sp>
      <p:sp>
        <p:nvSpPr>
          <p:cNvPr id="85" name="テキスト ボックス 84"/>
          <p:cNvSpPr txBox="1"/>
          <p:nvPr/>
        </p:nvSpPr>
        <p:spPr>
          <a:xfrm>
            <a:off x="5718229" y="5822435"/>
            <a:ext cx="646331" cy="230832"/>
          </a:xfrm>
          <a:prstGeom prst="rect">
            <a:avLst/>
          </a:prstGeom>
          <a:noFill/>
        </p:spPr>
        <p:txBody>
          <a:bodyPr wrap="none" rtlCol="0">
            <a:spAutoFit/>
          </a:bodyPr>
          <a:lstStyle/>
          <a:p>
            <a:r>
              <a:rPr kumimoji="1" lang="ja-JP" altLang="en-US" sz="900" b="1" dirty="0" smtClean="0">
                <a:solidFill>
                  <a:srgbClr val="FF0000"/>
                </a:solidFill>
              </a:rPr>
              <a:t>田中太郎</a:t>
            </a:r>
            <a:endParaRPr kumimoji="1" lang="ja-JP" altLang="en-US" sz="900" b="1" dirty="0">
              <a:solidFill>
                <a:srgbClr val="FF0000"/>
              </a:solidFill>
            </a:endParaRPr>
          </a:p>
        </p:txBody>
      </p:sp>
      <p:sp>
        <p:nvSpPr>
          <p:cNvPr id="87" name="コンテンツ プレースホルダー 4"/>
          <p:cNvSpPr txBox="1">
            <a:spLocks/>
          </p:cNvSpPr>
          <p:nvPr/>
        </p:nvSpPr>
        <p:spPr>
          <a:xfrm>
            <a:off x="6912478" y="5649072"/>
            <a:ext cx="380480" cy="442035"/>
          </a:xfrm>
          <a:prstGeom prst="rect">
            <a:avLst/>
          </a:prstGeom>
          <a:noFill/>
        </p:spPr>
        <p:txBody>
          <a:bodyPr vert="horz" wrap="none" lIns="36000" tIns="36000" rIns="36000" bIns="36000" rtlCol="0">
            <a:spAutoFit/>
          </a:bodyPr>
          <a:lst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a:lstStyle>
          <a:p>
            <a:pPr marL="0" indent="0">
              <a:spcBef>
                <a:spcPts val="0"/>
              </a:spcBef>
              <a:buNone/>
            </a:pPr>
            <a:r>
              <a:rPr lang="ja-JP" altLang="en-US" sz="2400" dirty="0" smtClean="0">
                <a:solidFill>
                  <a:srgbClr val="FF0000"/>
                </a:solidFill>
                <a:latin typeface="メイリオ" panose="020B0604030504040204" pitchFamily="50" charset="-128"/>
                <a:ea typeface="メイリオ" panose="020B0604030504040204" pitchFamily="50" charset="-128"/>
              </a:rPr>
              <a:t>㊞</a:t>
            </a:r>
            <a:endParaRPr lang="en-US" altLang="ja-JP" sz="2400" dirty="0">
              <a:solidFill>
                <a:srgbClr val="FF0000"/>
              </a:solidFill>
              <a:latin typeface="メイリオ" panose="020B0604030504040204" pitchFamily="50" charset="-128"/>
              <a:ea typeface="メイリオ" panose="020B0604030504040204" pitchFamily="50" charset="-128"/>
            </a:endParaRPr>
          </a:p>
        </p:txBody>
      </p:sp>
      <p:sp>
        <p:nvSpPr>
          <p:cNvPr id="86" name="テキスト ボックス 85"/>
          <p:cNvSpPr txBox="1"/>
          <p:nvPr/>
        </p:nvSpPr>
        <p:spPr>
          <a:xfrm>
            <a:off x="704528" y="2763931"/>
            <a:ext cx="2355819" cy="230832"/>
          </a:xfrm>
          <a:prstGeom prst="rect">
            <a:avLst/>
          </a:prstGeom>
          <a:noFill/>
        </p:spPr>
        <p:txBody>
          <a:bodyPr wrap="square" rtlCol="0">
            <a:spAutoFit/>
          </a:bodyPr>
          <a:lstStyle/>
          <a:p>
            <a:r>
              <a:rPr kumimoji="1" lang="ja-JP" altLang="en-US" sz="900" b="1" dirty="0" smtClean="0">
                <a:solidFill>
                  <a:srgbClr val="FF0000"/>
                </a:solidFill>
              </a:rPr>
              <a:t>機械トラブルへの対応</a:t>
            </a:r>
            <a:endParaRPr kumimoji="1" lang="ja-JP" altLang="en-US" sz="900" b="1" dirty="0">
              <a:solidFill>
                <a:srgbClr val="FF0000"/>
              </a:solidFill>
            </a:endParaRPr>
          </a:p>
        </p:txBody>
      </p:sp>
      <p:sp>
        <p:nvSpPr>
          <p:cNvPr id="89" name="テキスト ボックス 88"/>
          <p:cNvSpPr txBox="1"/>
          <p:nvPr/>
        </p:nvSpPr>
        <p:spPr>
          <a:xfrm>
            <a:off x="704528" y="2547907"/>
            <a:ext cx="2190023" cy="230832"/>
          </a:xfrm>
          <a:prstGeom prst="rect">
            <a:avLst/>
          </a:prstGeom>
          <a:noFill/>
        </p:spPr>
        <p:txBody>
          <a:bodyPr wrap="none" rtlCol="0">
            <a:spAutoFit/>
          </a:bodyPr>
          <a:lstStyle/>
          <a:p>
            <a:r>
              <a:rPr kumimoji="1" lang="ja-JP" altLang="en-US" sz="900" b="1" dirty="0" smtClean="0">
                <a:solidFill>
                  <a:srgbClr val="FF0000"/>
                </a:solidFill>
              </a:rPr>
              <a:t>製品トラブル・大規模なクレームへの対応</a:t>
            </a:r>
            <a:endParaRPr kumimoji="1" lang="ja-JP" altLang="en-US" sz="900" b="1" dirty="0">
              <a:solidFill>
                <a:srgbClr val="FF0000"/>
              </a:solidFill>
            </a:endParaRPr>
          </a:p>
        </p:txBody>
      </p:sp>
      <p:sp>
        <p:nvSpPr>
          <p:cNvPr id="90" name="テキスト ボックス 89"/>
          <p:cNvSpPr txBox="1"/>
          <p:nvPr/>
        </p:nvSpPr>
        <p:spPr>
          <a:xfrm>
            <a:off x="5436864" y="2346691"/>
            <a:ext cx="380232" cy="230832"/>
          </a:xfrm>
          <a:prstGeom prst="rect">
            <a:avLst/>
          </a:prstGeom>
          <a:noFill/>
        </p:spPr>
        <p:txBody>
          <a:bodyPr wrap="none" rtlCol="0">
            <a:spAutoFit/>
          </a:bodyPr>
          <a:lstStyle/>
          <a:p>
            <a:r>
              <a:rPr kumimoji="1" lang="ja-JP" altLang="en-US" sz="900" b="1" dirty="0" smtClean="0">
                <a:solidFill>
                  <a:srgbClr val="FF0000"/>
                </a:solidFill>
              </a:rPr>
              <a:t>６回</a:t>
            </a:r>
            <a:endParaRPr kumimoji="1" lang="ja-JP" altLang="en-US" sz="900" b="1" dirty="0">
              <a:solidFill>
                <a:srgbClr val="FF0000"/>
              </a:solidFill>
            </a:endParaRPr>
          </a:p>
        </p:txBody>
      </p:sp>
      <p:sp>
        <p:nvSpPr>
          <p:cNvPr id="91" name="テキスト ボックス 90"/>
          <p:cNvSpPr txBox="1"/>
          <p:nvPr/>
        </p:nvSpPr>
        <p:spPr>
          <a:xfrm>
            <a:off x="5436864" y="2547907"/>
            <a:ext cx="380232" cy="230832"/>
          </a:xfrm>
          <a:prstGeom prst="rect">
            <a:avLst/>
          </a:prstGeom>
          <a:noFill/>
        </p:spPr>
        <p:txBody>
          <a:bodyPr wrap="none" rtlCol="0">
            <a:spAutoFit/>
          </a:bodyPr>
          <a:lstStyle/>
          <a:p>
            <a:r>
              <a:rPr kumimoji="1" lang="ja-JP" altLang="en-US" sz="900" b="1" dirty="0" smtClean="0">
                <a:solidFill>
                  <a:srgbClr val="FF0000"/>
                </a:solidFill>
              </a:rPr>
              <a:t>６回</a:t>
            </a:r>
            <a:endParaRPr kumimoji="1" lang="ja-JP" altLang="en-US" sz="900" b="1" dirty="0">
              <a:solidFill>
                <a:srgbClr val="FF0000"/>
              </a:solidFill>
            </a:endParaRPr>
          </a:p>
        </p:txBody>
      </p:sp>
      <p:sp>
        <p:nvSpPr>
          <p:cNvPr id="92" name="テキスト ボックス 91"/>
          <p:cNvSpPr txBox="1"/>
          <p:nvPr/>
        </p:nvSpPr>
        <p:spPr>
          <a:xfrm>
            <a:off x="5436864" y="2763931"/>
            <a:ext cx="380232" cy="230832"/>
          </a:xfrm>
          <a:prstGeom prst="rect">
            <a:avLst/>
          </a:prstGeom>
          <a:noFill/>
        </p:spPr>
        <p:txBody>
          <a:bodyPr wrap="none" rtlCol="0">
            <a:spAutoFit/>
          </a:bodyPr>
          <a:lstStyle/>
          <a:p>
            <a:r>
              <a:rPr kumimoji="1" lang="ja-JP" altLang="en-US" sz="900" b="1" dirty="0" smtClean="0">
                <a:solidFill>
                  <a:srgbClr val="FF0000"/>
                </a:solidFill>
              </a:rPr>
              <a:t>４回</a:t>
            </a:r>
            <a:endParaRPr kumimoji="1" lang="ja-JP" altLang="en-US" sz="900" b="1" dirty="0">
              <a:solidFill>
                <a:srgbClr val="FF0000"/>
              </a:solidFill>
            </a:endParaRPr>
          </a:p>
        </p:txBody>
      </p:sp>
      <p:sp>
        <p:nvSpPr>
          <p:cNvPr id="93" name="テキスト ボックス 92"/>
          <p:cNvSpPr txBox="1"/>
          <p:nvPr/>
        </p:nvSpPr>
        <p:spPr>
          <a:xfrm>
            <a:off x="7041232" y="2346691"/>
            <a:ext cx="460382" cy="230832"/>
          </a:xfrm>
          <a:prstGeom prst="rect">
            <a:avLst/>
          </a:prstGeom>
          <a:noFill/>
        </p:spPr>
        <p:txBody>
          <a:bodyPr wrap="none" rtlCol="0">
            <a:spAutoFit/>
          </a:bodyPr>
          <a:lstStyle/>
          <a:p>
            <a:r>
              <a:rPr kumimoji="1" lang="ja-JP" altLang="en-US" sz="900" b="1" dirty="0" smtClean="0">
                <a:solidFill>
                  <a:srgbClr val="FF0000"/>
                </a:solidFill>
              </a:rPr>
              <a:t>３５％</a:t>
            </a:r>
            <a:endParaRPr kumimoji="1" lang="ja-JP" altLang="en-US" sz="900" b="1" dirty="0">
              <a:solidFill>
                <a:srgbClr val="FF0000"/>
              </a:solidFill>
            </a:endParaRPr>
          </a:p>
        </p:txBody>
      </p:sp>
      <p:sp>
        <p:nvSpPr>
          <p:cNvPr id="94" name="テキスト ボックス 93"/>
          <p:cNvSpPr txBox="1"/>
          <p:nvPr/>
        </p:nvSpPr>
        <p:spPr>
          <a:xfrm>
            <a:off x="7041232" y="2547907"/>
            <a:ext cx="460382" cy="230832"/>
          </a:xfrm>
          <a:prstGeom prst="rect">
            <a:avLst/>
          </a:prstGeom>
          <a:noFill/>
        </p:spPr>
        <p:txBody>
          <a:bodyPr wrap="none" rtlCol="0">
            <a:spAutoFit/>
          </a:bodyPr>
          <a:lstStyle/>
          <a:p>
            <a:r>
              <a:rPr kumimoji="1" lang="ja-JP" altLang="en-US" sz="900" b="1" dirty="0" smtClean="0">
                <a:solidFill>
                  <a:srgbClr val="FF0000"/>
                </a:solidFill>
              </a:rPr>
              <a:t>３５％</a:t>
            </a:r>
            <a:endParaRPr kumimoji="1" lang="ja-JP" altLang="en-US" sz="900" b="1" dirty="0">
              <a:solidFill>
                <a:srgbClr val="FF0000"/>
              </a:solidFill>
            </a:endParaRPr>
          </a:p>
        </p:txBody>
      </p:sp>
      <p:sp>
        <p:nvSpPr>
          <p:cNvPr id="95" name="テキスト ボックス 94"/>
          <p:cNvSpPr txBox="1"/>
          <p:nvPr/>
        </p:nvSpPr>
        <p:spPr>
          <a:xfrm>
            <a:off x="7041232" y="2763931"/>
            <a:ext cx="460382" cy="230832"/>
          </a:xfrm>
          <a:prstGeom prst="rect">
            <a:avLst/>
          </a:prstGeom>
          <a:noFill/>
        </p:spPr>
        <p:txBody>
          <a:bodyPr wrap="none" rtlCol="0">
            <a:spAutoFit/>
          </a:bodyPr>
          <a:lstStyle/>
          <a:p>
            <a:r>
              <a:rPr kumimoji="1" lang="ja-JP" altLang="en-US" sz="900" b="1" dirty="0" smtClean="0">
                <a:solidFill>
                  <a:srgbClr val="FF0000"/>
                </a:solidFill>
              </a:rPr>
              <a:t>３５％</a:t>
            </a:r>
            <a:endParaRPr kumimoji="1" lang="ja-JP" altLang="en-US" sz="900" b="1" dirty="0">
              <a:solidFill>
                <a:srgbClr val="FF0000"/>
              </a:solidFill>
            </a:endParaRPr>
          </a:p>
        </p:txBody>
      </p:sp>
      <p:sp>
        <p:nvSpPr>
          <p:cNvPr id="96" name="角丸四角形吹き出し 95"/>
          <p:cNvSpPr/>
          <p:nvPr/>
        </p:nvSpPr>
        <p:spPr>
          <a:xfrm>
            <a:off x="8894740" y="3060347"/>
            <a:ext cx="954804" cy="1002285"/>
          </a:xfrm>
          <a:prstGeom prst="wedgeRoundRectCallout">
            <a:avLst>
              <a:gd name="adj1" fmla="val -34948"/>
              <a:gd name="adj2" fmla="val -62739"/>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限度時間を超えて時間外労働をさせる場合の割増賃金率を定めてください。</a:t>
            </a:r>
            <a:endParaRPr kumimoji="1" lang="en-US" altLang="ja-JP" sz="700" dirty="0" smtClean="0">
              <a:solidFill>
                <a:schemeClr val="tx2"/>
              </a:solidFill>
              <a:latin typeface="メイリオ" panose="020B0604030504040204" pitchFamily="50" charset="-128"/>
              <a:ea typeface="メイリオ" panose="020B0604030504040204" pitchFamily="50" charset="-128"/>
            </a:endParaRPr>
          </a:p>
          <a:p>
            <a:r>
              <a:rPr kumimoji="1" lang="ja-JP" altLang="en-US" sz="700" dirty="0" smtClean="0">
                <a:solidFill>
                  <a:schemeClr val="tx2"/>
                </a:solidFill>
                <a:latin typeface="メイリオ" panose="020B0604030504040204" pitchFamily="50" charset="-128"/>
                <a:ea typeface="メイリオ" panose="020B0604030504040204" pitchFamily="50" charset="-128"/>
              </a:rPr>
              <a:t>この場合、法定の割増率（</a:t>
            </a:r>
            <a:r>
              <a:rPr kumimoji="1" lang="en-US" altLang="ja-JP" sz="700" dirty="0" smtClean="0">
                <a:solidFill>
                  <a:schemeClr val="tx2"/>
                </a:solidFill>
                <a:latin typeface="メイリオ" panose="020B0604030504040204" pitchFamily="50" charset="-128"/>
                <a:ea typeface="メイリオ" panose="020B0604030504040204" pitchFamily="50" charset="-128"/>
              </a:rPr>
              <a:t>25%</a:t>
            </a:r>
            <a:r>
              <a:rPr kumimoji="1" lang="ja-JP" altLang="en-US" sz="700" dirty="0" smtClean="0">
                <a:solidFill>
                  <a:schemeClr val="tx2"/>
                </a:solidFill>
                <a:latin typeface="メイリオ" panose="020B0604030504040204" pitchFamily="50" charset="-128"/>
                <a:ea typeface="メイリオ" panose="020B0604030504040204" pitchFamily="50" charset="-128"/>
              </a:rPr>
              <a:t>）を超える割増率となるよう努めてください。</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97" name="角丸四角形吹き出し 96"/>
          <p:cNvSpPr/>
          <p:nvPr/>
        </p:nvSpPr>
        <p:spPr>
          <a:xfrm>
            <a:off x="33765" y="4543016"/>
            <a:ext cx="742771" cy="1073942"/>
          </a:xfrm>
          <a:prstGeom prst="wedgeRoundRectCallout">
            <a:avLst>
              <a:gd name="adj1" fmla="val 53501"/>
              <a:gd name="adj2" fmla="val -61549"/>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限度時間を超えた労働者に対し、裏面の記載心得１（９）①～⑩の健康確保措置のいずれかの措置を講ずることを定めてください。</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98" name="テキスト ボックス 97"/>
          <p:cNvSpPr txBox="1"/>
          <p:nvPr/>
        </p:nvSpPr>
        <p:spPr>
          <a:xfrm>
            <a:off x="2972053" y="4336984"/>
            <a:ext cx="684803" cy="230832"/>
          </a:xfrm>
          <a:prstGeom prst="rect">
            <a:avLst/>
          </a:prstGeom>
          <a:noFill/>
        </p:spPr>
        <p:txBody>
          <a:bodyPr wrap="none" rtlCol="0">
            <a:spAutoFit/>
          </a:bodyPr>
          <a:lstStyle/>
          <a:p>
            <a:r>
              <a:rPr kumimoji="1" lang="ja-JP" altLang="en-US" sz="900" b="1" dirty="0" smtClean="0">
                <a:solidFill>
                  <a:srgbClr val="FF0000"/>
                </a:solidFill>
              </a:rPr>
              <a:t>①、③、⑩</a:t>
            </a:r>
            <a:endParaRPr kumimoji="1" lang="ja-JP" altLang="en-US" sz="900" b="1" dirty="0">
              <a:solidFill>
                <a:srgbClr val="FF0000"/>
              </a:solidFill>
            </a:endParaRPr>
          </a:p>
        </p:txBody>
      </p:sp>
      <p:sp>
        <p:nvSpPr>
          <p:cNvPr id="99" name="テキスト ボックス 98"/>
          <p:cNvSpPr txBox="1"/>
          <p:nvPr/>
        </p:nvSpPr>
        <p:spPr>
          <a:xfrm>
            <a:off x="4088904" y="4221088"/>
            <a:ext cx="5025735" cy="369332"/>
          </a:xfrm>
          <a:prstGeom prst="rect">
            <a:avLst/>
          </a:prstGeom>
          <a:noFill/>
        </p:spPr>
        <p:txBody>
          <a:bodyPr wrap="none" rtlCol="0">
            <a:spAutoFit/>
          </a:bodyPr>
          <a:lstStyle/>
          <a:p>
            <a:r>
              <a:rPr kumimoji="1" lang="ja-JP" altLang="en-US" sz="900" b="1" dirty="0" smtClean="0">
                <a:solidFill>
                  <a:srgbClr val="FF0000"/>
                </a:solidFill>
              </a:rPr>
              <a:t>対象労働者への医師による面接指導の実施　、対象労働者に１１時間の勤務間インターバルを設定、</a:t>
            </a:r>
            <a:endParaRPr kumimoji="1" lang="en-US" altLang="ja-JP" sz="900" b="1" dirty="0" smtClean="0">
              <a:solidFill>
                <a:srgbClr val="FF0000"/>
              </a:solidFill>
            </a:endParaRPr>
          </a:p>
          <a:p>
            <a:r>
              <a:rPr lang="ja-JP" altLang="en-US" sz="900" b="1" dirty="0" smtClean="0">
                <a:solidFill>
                  <a:srgbClr val="FF0000"/>
                </a:solidFill>
              </a:rPr>
              <a:t>職場での時短対策会議の開催</a:t>
            </a:r>
            <a:endParaRPr kumimoji="1" lang="ja-JP" altLang="en-US" sz="900" b="1" dirty="0">
              <a:solidFill>
                <a:srgbClr val="FF0000"/>
              </a:solidFill>
            </a:endParaRPr>
          </a:p>
        </p:txBody>
      </p:sp>
      <p:sp>
        <p:nvSpPr>
          <p:cNvPr id="100" name="テキスト ボックス 99"/>
          <p:cNvSpPr txBox="1"/>
          <p:nvPr/>
        </p:nvSpPr>
        <p:spPr>
          <a:xfrm>
            <a:off x="3003847" y="4030598"/>
            <a:ext cx="2029723" cy="230832"/>
          </a:xfrm>
          <a:prstGeom prst="rect">
            <a:avLst/>
          </a:prstGeom>
          <a:noFill/>
        </p:spPr>
        <p:txBody>
          <a:bodyPr wrap="none" rtlCol="0">
            <a:spAutoFit/>
          </a:bodyPr>
          <a:lstStyle/>
          <a:p>
            <a:r>
              <a:rPr kumimoji="1" lang="ja-JP" altLang="en-US" sz="900" b="1" dirty="0" smtClean="0">
                <a:solidFill>
                  <a:srgbClr val="FF0000"/>
                </a:solidFill>
              </a:rPr>
              <a:t>労働者代表者に対する事前申し入れ</a:t>
            </a:r>
            <a:endParaRPr kumimoji="1" lang="ja-JP" altLang="en-US" sz="900" b="1" dirty="0">
              <a:solidFill>
                <a:srgbClr val="FF0000"/>
              </a:solidFill>
            </a:endParaRPr>
          </a:p>
        </p:txBody>
      </p:sp>
      <p:sp>
        <p:nvSpPr>
          <p:cNvPr id="101" name="角丸四角形吹き出し 100"/>
          <p:cNvSpPr/>
          <p:nvPr/>
        </p:nvSpPr>
        <p:spPr>
          <a:xfrm>
            <a:off x="33765" y="3398515"/>
            <a:ext cx="742771" cy="636127"/>
          </a:xfrm>
          <a:prstGeom prst="wedgeRoundRectCallout">
            <a:avLst>
              <a:gd name="adj1" fmla="val 51155"/>
              <a:gd name="adj2" fmla="val 66377"/>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限度時間を超えて労働させる場合にとる手続について定めてください。</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1496616" y="5900867"/>
            <a:ext cx="492443" cy="230832"/>
          </a:xfrm>
          <a:prstGeom prst="rect">
            <a:avLst/>
          </a:prstGeom>
          <a:noFill/>
        </p:spPr>
        <p:txBody>
          <a:bodyPr wrap="none" rtlCol="0">
            <a:spAutoFit/>
          </a:bodyPr>
          <a:lstStyle/>
          <a:p>
            <a:r>
              <a:rPr kumimoji="1" lang="ja-JP" altLang="en-US" sz="900" b="1" dirty="0" smtClean="0">
                <a:solidFill>
                  <a:srgbClr val="FF0000"/>
                </a:solidFill>
              </a:rPr>
              <a:t>○　○</a:t>
            </a:r>
            <a:endParaRPr kumimoji="1" lang="ja-JP" altLang="en-US" sz="900" b="1" dirty="0">
              <a:solidFill>
                <a:srgbClr val="FF0000"/>
              </a:solidFill>
            </a:endParaRPr>
          </a:p>
        </p:txBody>
      </p:sp>
      <p:sp>
        <p:nvSpPr>
          <p:cNvPr id="59" name="テキスト ボックス 58"/>
          <p:cNvSpPr txBox="1"/>
          <p:nvPr/>
        </p:nvSpPr>
        <p:spPr>
          <a:xfrm>
            <a:off x="8634789" y="2344750"/>
            <a:ext cx="460382" cy="230832"/>
          </a:xfrm>
          <a:prstGeom prst="rect">
            <a:avLst/>
          </a:prstGeom>
          <a:noFill/>
        </p:spPr>
        <p:txBody>
          <a:bodyPr wrap="none" rtlCol="0">
            <a:spAutoFit/>
          </a:bodyPr>
          <a:lstStyle/>
          <a:p>
            <a:r>
              <a:rPr kumimoji="1" lang="ja-JP" altLang="en-US" sz="900" b="1" dirty="0" smtClean="0">
                <a:solidFill>
                  <a:srgbClr val="FF0000"/>
                </a:solidFill>
              </a:rPr>
              <a:t>３５％</a:t>
            </a:r>
            <a:endParaRPr kumimoji="1" lang="ja-JP" altLang="en-US" sz="900" b="1" dirty="0">
              <a:solidFill>
                <a:srgbClr val="FF0000"/>
              </a:solidFill>
            </a:endParaRPr>
          </a:p>
        </p:txBody>
      </p:sp>
      <p:sp>
        <p:nvSpPr>
          <p:cNvPr id="60" name="テキスト ボックス 59"/>
          <p:cNvSpPr txBox="1"/>
          <p:nvPr/>
        </p:nvSpPr>
        <p:spPr>
          <a:xfrm>
            <a:off x="8634789" y="2545966"/>
            <a:ext cx="460382" cy="230832"/>
          </a:xfrm>
          <a:prstGeom prst="rect">
            <a:avLst/>
          </a:prstGeom>
          <a:noFill/>
        </p:spPr>
        <p:txBody>
          <a:bodyPr wrap="none" rtlCol="0">
            <a:spAutoFit/>
          </a:bodyPr>
          <a:lstStyle/>
          <a:p>
            <a:r>
              <a:rPr kumimoji="1" lang="ja-JP" altLang="en-US" sz="900" b="1" dirty="0" smtClean="0">
                <a:solidFill>
                  <a:srgbClr val="FF0000"/>
                </a:solidFill>
              </a:rPr>
              <a:t>３５％</a:t>
            </a:r>
            <a:endParaRPr kumimoji="1" lang="ja-JP" altLang="en-US" sz="900" b="1" dirty="0">
              <a:solidFill>
                <a:srgbClr val="FF0000"/>
              </a:solidFill>
            </a:endParaRPr>
          </a:p>
        </p:txBody>
      </p:sp>
      <p:sp>
        <p:nvSpPr>
          <p:cNvPr id="61" name="テキスト ボックス 60"/>
          <p:cNvSpPr txBox="1"/>
          <p:nvPr/>
        </p:nvSpPr>
        <p:spPr>
          <a:xfrm>
            <a:off x="8634789" y="2761990"/>
            <a:ext cx="460382" cy="230832"/>
          </a:xfrm>
          <a:prstGeom prst="rect">
            <a:avLst/>
          </a:prstGeom>
          <a:noFill/>
        </p:spPr>
        <p:txBody>
          <a:bodyPr wrap="none" rtlCol="0">
            <a:spAutoFit/>
          </a:bodyPr>
          <a:lstStyle/>
          <a:p>
            <a:r>
              <a:rPr kumimoji="1" lang="ja-JP" altLang="en-US" sz="900" b="1" dirty="0" smtClean="0">
                <a:solidFill>
                  <a:srgbClr val="FF0000"/>
                </a:solidFill>
              </a:rPr>
              <a:t>３５％</a:t>
            </a:r>
            <a:endParaRPr kumimoji="1" lang="ja-JP" altLang="en-US" sz="900" b="1" dirty="0">
              <a:solidFill>
                <a:srgbClr val="FF0000"/>
              </a:solidFill>
            </a:endParaRPr>
          </a:p>
        </p:txBody>
      </p:sp>
      <p:sp>
        <p:nvSpPr>
          <p:cNvPr id="68" name="角丸四角形吹き出し 67"/>
          <p:cNvSpPr/>
          <p:nvPr/>
        </p:nvSpPr>
        <p:spPr>
          <a:xfrm>
            <a:off x="6955547" y="3060347"/>
            <a:ext cx="954804" cy="1002285"/>
          </a:xfrm>
          <a:prstGeom prst="wedgeRoundRectCallout">
            <a:avLst>
              <a:gd name="adj1" fmla="val -12602"/>
              <a:gd name="adj2" fmla="val -62739"/>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限度時間を超えて時間外労働をさせる場合の割増賃金率を定めてください。</a:t>
            </a:r>
            <a:endParaRPr kumimoji="1" lang="en-US" altLang="ja-JP" sz="700" dirty="0" smtClean="0">
              <a:solidFill>
                <a:schemeClr val="tx2"/>
              </a:solidFill>
              <a:latin typeface="メイリオ" panose="020B0604030504040204" pitchFamily="50" charset="-128"/>
              <a:ea typeface="メイリオ" panose="020B0604030504040204" pitchFamily="50" charset="-128"/>
            </a:endParaRPr>
          </a:p>
          <a:p>
            <a:r>
              <a:rPr kumimoji="1" lang="ja-JP" altLang="en-US" sz="700" dirty="0" smtClean="0">
                <a:solidFill>
                  <a:schemeClr val="tx2"/>
                </a:solidFill>
                <a:latin typeface="メイリオ" panose="020B0604030504040204" pitchFamily="50" charset="-128"/>
                <a:ea typeface="メイリオ" panose="020B0604030504040204" pitchFamily="50" charset="-128"/>
              </a:rPr>
              <a:t>この場合、法定の割増率（</a:t>
            </a:r>
            <a:r>
              <a:rPr kumimoji="1" lang="en-US" altLang="ja-JP" sz="700" dirty="0" smtClean="0">
                <a:solidFill>
                  <a:schemeClr val="tx2"/>
                </a:solidFill>
                <a:latin typeface="メイリオ" panose="020B0604030504040204" pitchFamily="50" charset="-128"/>
                <a:ea typeface="メイリオ" panose="020B0604030504040204" pitchFamily="50" charset="-128"/>
              </a:rPr>
              <a:t>25%</a:t>
            </a:r>
            <a:r>
              <a:rPr kumimoji="1" lang="ja-JP" altLang="en-US" sz="700" dirty="0" smtClean="0">
                <a:solidFill>
                  <a:schemeClr val="tx2"/>
                </a:solidFill>
                <a:latin typeface="メイリオ" panose="020B0604030504040204" pitchFamily="50" charset="-128"/>
                <a:ea typeface="メイリオ" panose="020B0604030504040204" pitchFamily="50" charset="-128"/>
              </a:rPr>
              <a:t>）を超える割増率となるよう努めてください。</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73" name="テキスト ボックス 72"/>
          <p:cNvSpPr txBox="1"/>
          <p:nvPr/>
        </p:nvSpPr>
        <p:spPr>
          <a:xfrm>
            <a:off x="4204586" y="2348880"/>
            <a:ext cx="495649" cy="230832"/>
          </a:xfrm>
          <a:prstGeom prst="rect">
            <a:avLst/>
          </a:prstGeom>
          <a:noFill/>
        </p:spPr>
        <p:txBody>
          <a:bodyPr wrap="none" rtlCol="0">
            <a:spAutoFit/>
          </a:bodyPr>
          <a:lstStyle/>
          <a:p>
            <a:r>
              <a:rPr kumimoji="1" lang="ja-JP" altLang="en-US" sz="900" b="1" dirty="0" smtClean="0">
                <a:solidFill>
                  <a:srgbClr val="FF0000"/>
                </a:solidFill>
              </a:rPr>
              <a:t>６時間</a:t>
            </a:r>
            <a:endParaRPr kumimoji="1" lang="ja-JP" altLang="en-US" sz="900" b="1" dirty="0">
              <a:solidFill>
                <a:srgbClr val="FF0000"/>
              </a:solidFill>
            </a:endParaRPr>
          </a:p>
        </p:txBody>
      </p:sp>
      <p:sp>
        <p:nvSpPr>
          <p:cNvPr id="88" name="テキスト ボックス 87"/>
          <p:cNvSpPr txBox="1"/>
          <p:nvPr/>
        </p:nvSpPr>
        <p:spPr>
          <a:xfrm>
            <a:off x="4204586" y="2550096"/>
            <a:ext cx="495649" cy="230832"/>
          </a:xfrm>
          <a:prstGeom prst="rect">
            <a:avLst/>
          </a:prstGeom>
          <a:noFill/>
        </p:spPr>
        <p:txBody>
          <a:bodyPr wrap="none" rtlCol="0">
            <a:spAutoFit/>
          </a:bodyPr>
          <a:lstStyle/>
          <a:p>
            <a:r>
              <a:rPr kumimoji="1" lang="ja-JP" altLang="en-US" sz="900" b="1" dirty="0" smtClean="0">
                <a:solidFill>
                  <a:srgbClr val="FF0000"/>
                </a:solidFill>
              </a:rPr>
              <a:t>６時間</a:t>
            </a:r>
            <a:endParaRPr kumimoji="1" lang="ja-JP" altLang="en-US" sz="900" b="1" dirty="0">
              <a:solidFill>
                <a:srgbClr val="FF0000"/>
              </a:solidFill>
            </a:endParaRPr>
          </a:p>
        </p:txBody>
      </p:sp>
      <p:sp>
        <p:nvSpPr>
          <p:cNvPr id="102" name="テキスト ボックス 101"/>
          <p:cNvSpPr txBox="1"/>
          <p:nvPr/>
        </p:nvSpPr>
        <p:spPr>
          <a:xfrm>
            <a:off x="4204586" y="2766120"/>
            <a:ext cx="495649" cy="230832"/>
          </a:xfrm>
          <a:prstGeom prst="rect">
            <a:avLst/>
          </a:prstGeom>
          <a:noFill/>
        </p:spPr>
        <p:txBody>
          <a:bodyPr wrap="none" rtlCol="0">
            <a:spAutoFit/>
          </a:bodyPr>
          <a:lstStyle/>
          <a:p>
            <a:r>
              <a:rPr kumimoji="1" lang="ja-JP" altLang="en-US" sz="900" b="1" dirty="0" smtClean="0">
                <a:solidFill>
                  <a:srgbClr val="FF0000"/>
                </a:solidFill>
              </a:rPr>
              <a:t>６時間</a:t>
            </a:r>
            <a:endParaRPr kumimoji="1" lang="ja-JP" altLang="en-US" sz="900" b="1" dirty="0">
              <a:solidFill>
                <a:srgbClr val="FF0000"/>
              </a:solidFill>
            </a:endParaRPr>
          </a:p>
        </p:txBody>
      </p:sp>
      <p:sp>
        <p:nvSpPr>
          <p:cNvPr id="103" name="テキスト ボックス 102"/>
          <p:cNvSpPr txBox="1"/>
          <p:nvPr/>
        </p:nvSpPr>
        <p:spPr>
          <a:xfrm>
            <a:off x="4736976" y="2348880"/>
            <a:ext cx="652743" cy="230832"/>
          </a:xfrm>
          <a:prstGeom prst="rect">
            <a:avLst/>
          </a:prstGeom>
          <a:noFill/>
        </p:spPr>
        <p:txBody>
          <a:bodyPr wrap="none" rtlCol="0">
            <a:spAutoFit/>
          </a:bodyPr>
          <a:lstStyle/>
          <a:p>
            <a:r>
              <a:rPr kumimoji="1" lang="ja-JP" altLang="en-US" sz="900" b="1" dirty="0" smtClean="0">
                <a:solidFill>
                  <a:srgbClr val="FF0000"/>
                </a:solidFill>
              </a:rPr>
              <a:t>６．５時間</a:t>
            </a:r>
            <a:endParaRPr kumimoji="1" lang="ja-JP" altLang="en-US" sz="900" b="1" dirty="0">
              <a:solidFill>
                <a:srgbClr val="FF0000"/>
              </a:solidFill>
            </a:endParaRPr>
          </a:p>
        </p:txBody>
      </p:sp>
      <p:sp>
        <p:nvSpPr>
          <p:cNvPr id="104" name="テキスト ボックス 103"/>
          <p:cNvSpPr txBox="1"/>
          <p:nvPr/>
        </p:nvSpPr>
        <p:spPr>
          <a:xfrm>
            <a:off x="4736976" y="2550096"/>
            <a:ext cx="652743" cy="230832"/>
          </a:xfrm>
          <a:prstGeom prst="rect">
            <a:avLst/>
          </a:prstGeom>
          <a:noFill/>
        </p:spPr>
        <p:txBody>
          <a:bodyPr wrap="none" rtlCol="0">
            <a:spAutoFit/>
          </a:bodyPr>
          <a:lstStyle/>
          <a:p>
            <a:r>
              <a:rPr kumimoji="1" lang="ja-JP" altLang="en-US" sz="900" b="1" dirty="0" smtClean="0">
                <a:solidFill>
                  <a:srgbClr val="FF0000"/>
                </a:solidFill>
              </a:rPr>
              <a:t>６．５時間</a:t>
            </a:r>
            <a:endParaRPr kumimoji="1" lang="ja-JP" altLang="en-US" sz="900" b="1" dirty="0">
              <a:solidFill>
                <a:srgbClr val="FF0000"/>
              </a:solidFill>
            </a:endParaRPr>
          </a:p>
        </p:txBody>
      </p:sp>
      <p:sp>
        <p:nvSpPr>
          <p:cNvPr id="105" name="テキスト ボックス 104"/>
          <p:cNvSpPr txBox="1"/>
          <p:nvPr/>
        </p:nvSpPr>
        <p:spPr>
          <a:xfrm>
            <a:off x="4736976" y="2766120"/>
            <a:ext cx="652743" cy="230832"/>
          </a:xfrm>
          <a:prstGeom prst="rect">
            <a:avLst/>
          </a:prstGeom>
          <a:noFill/>
        </p:spPr>
        <p:txBody>
          <a:bodyPr wrap="none" rtlCol="0">
            <a:spAutoFit/>
          </a:bodyPr>
          <a:lstStyle/>
          <a:p>
            <a:r>
              <a:rPr kumimoji="1" lang="ja-JP" altLang="en-US" sz="900" b="1" dirty="0" smtClean="0">
                <a:solidFill>
                  <a:srgbClr val="FF0000"/>
                </a:solidFill>
              </a:rPr>
              <a:t>６．５時間</a:t>
            </a:r>
            <a:endParaRPr kumimoji="1" lang="ja-JP" altLang="en-US" sz="900" b="1" dirty="0">
              <a:solidFill>
                <a:srgbClr val="FF0000"/>
              </a:solidFill>
            </a:endParaRPr>
          </a:p>
        </p:txBody>
      </p:sp>
      <p:sp>
        <p:nvSpPr>
          <p:cNvPr id="106" name="テキスト ボックス 105"/>
          <p:cNvSpPr txBox="1"/>
          <p:nvPr/>
        </p:nvSpPr>
        <p:spPr>
          <a:xfrm>
            <a:off x="6444000" y="2348880"/>
            <a:ext cx="655949" cy="230832"/>
          </a:xfrm>
          <a:prstGeom prst="rect">
            <a:avLst/>
          </a:prstGeom>
          <a:noFill/>
        </p:spPr>
        <p:txBody>
          <a:bodyPr wrap="none" rtlCol="0">
            <a:spAutoFit/>
          </a:bodyPr>
          <a:lstStyle/>
          <a:p>
            <a:r>
              <a:rPr kumimoji="1" lang="ja-JP" altLang="en-US" sz="900" b="1" dirty="0" smtClean="0">
                <a:solidFill>
                  <a:srgbClr val="FF0000"/>
                </a:solidFill>
              </a:rPr>
              <a:t>１００時間</a:t>
            </a:r>
            <a:endParaRPr kumimoji="1" lang="ja-JP" altLang="en-US" sz="900" b="1" dirty="0">
              <a:solidFill>
                <a:srgbClr val="FF0000"/>
              </a:solidFill>
            </a:endParaRPr>
          </a:p>
        </p:txBody>
      </p:sp>
      <p:sp>
        <p:nvSpPr>
          <p:cNvPr id="107" name="テキスト ボックス 106"/>
          <p:cNvSpPr txBox="1"/>
          <p:nvPr/>
        </p:nvSpPr>
        <p:spPr>
          <a:xfrm>
            <a:off x="6444000" y="2550096"/>
            <a:ext cx="655949" cy="230832"/>
          </a:xfrm>
          <a:prstGeom prst="rect">
            <a:avLst/>
          </a:prstGeom>
          <a:noFill/>
        </p:spPr>
        <p:txBody>
          <a:bodyPr wrap="none" rtlCol="0">
            <a:spAutoFit/>
          </a:bodyPr>
          <a:lstStyle/>
          <a:p>
            <a:r>
              <a:rPr kumimoji="1" lang="ja-JP" altLang="en-US" sz="900" b="1" dirty="0" smtClean="0">
                <a:solidFill>
                  <a:srgbClr val="FF0000"/>
                </a:solidFill>
              </a:rPr>
              <a:t>１００時間</a:t>
            </a:r>
            <a:endParaRPr kumimoji="1" lang="ja-JP" altLang="en-US" sz="900" b="1" dirty="0">
              <a:solidFill>
                <a:srgbClr val="FF0000"/>
              </a:solidFill>
            </a:endParaRPr>
          </a:p>
        </p:txBody>
      </p:sp>
      <p:sp>
        <p:nvSpPr>
          <p:cNvPr id="108" name="テキスト ボックス 107"/>
          <p:cNvSpPr txBox="1"/>
          <p:nvPr/>
        </p:nvSpPr>
        <p:spPr>
          <a:xfrm>
            <a:off x="6524150" y="2766120"/>
            <a:ext cx="575799" cy="230832"/>
          </a:xfrm>
          <a:prstGeom prst="rect">
            <a:avLst/>
          </a:prstGeom>
          <a:noFill/>
        </p:spPr>
        <p:txBody>
          <a:bodyPr wrap="none" rtlCol="0">
            <a:spAutoFit/>
          </a:bodyPr>
          <a:lstStyle/>
          <a:p>
            <a:r>
              <a:rPr kumimoji="1" lang="ja-JP" altLang="en-US" sz="900" b="1" dirty="0" smtClean="0">
                <a:solidFill>
                  <a:srgbClr val="FF0000"/>
                </a:solidFill>
              </a:rPr>
              <a:t>９０時間</a:t>
            </a:r>
            <a:endParaRPr kumimoji="1" lang="ja-JP" altLang="en-US" sz="900" b="1" dirty="0">
              <a:solidFill>
                <a:srgbClr val="FF0000"/>
              </a:solidFill>
            </a:endParaRPr>
          </a:p>
        </p:txBody>
      </p:sp>
      <p:sp>
        <p:nvSpPr>
          <p:cNvPr id="109" name="テキスト ボックス 108"/>
          <p:cNvSpPr txBox="1"/>
          <p:nvPr/>
        </p:nvSpPr>
        <p:spPr>
          <a:xfrm>
            <a:off x="8041467" y="2348880"/>
            <a:ext cx="655949" cy="230832"/>
          </a:xfrm>
          <a:prstGeom prst="rect">
            <a:avLst/>
          </a:prstGeom>
          <a:noFill/>
        </p:spPr>
        <p:txBody>
          <a:bodyPr wrap="none" rtlCol="0">
            <a:spAutoFit/>
          </a:bodyPr>
          <a:lstStyle/>
          <a:p>
            <a:r>
              <a:rPr kumimoji="1" lang="ja-JP" altLang="en-US" sz="900" b="1" dirty="0" smtClean="0">
                <a:solidFill>
                  <a:srgbClr val="FF0000"/>
                </a:solidFill>
              </a:rPr>
              <a:t>８２０時間</a:t>
            </a:r>
            <a:endParaRPr kumimoji="1" lang="ja-JP" altLang="en-US" sz="900" b="1" dirty="0">
              <a:solidFill>
                <a:srgbClr val="FF0000"/>
              </a:solidFill>
            </a:endParaRPr>
          </a:p>
        </p:txBody>
      </p:sp>
      <p:sp>
        <p:nvSpPr>
          <p:cNvPr id="110" name="テキスト ボックス 109"/>
          <p:cNvSpPr txBox="1"/>
          <p:nvPr/>
        </p:nvSpPr>
        <p:spPr>
          <a:xfrm>
            <a:off x="8041467" y="2550096"/>
            <a:ext cx="655949" cy="230832"/>
          </a:xfrm>
          <a:prstGeom prst="rect">
            <a:avLst/>
          </a:prstGeom>
          <a:noFill/>
        </p:spPr>
        <p:txBody>
          <a:bodyPr wrap="none" rtlCol="0">
            <a:spAutoFit/>
          </a:bodyPr>
          <a:lstStyle/>
          <a:p>
            <a:r>
              <a:rPr kumimoji="1" lang="ja-JP" altLang="en-US" sz="900" b="1" dirty="0" smtClean="0">
                <a:solidFill>
                  <a:srgbClr val="FF0000"/>
                </a:solidFill>
              </a:rPr>
              <a:t>７２０時間</a:t>
            </a:r>
            <a:endParaRPr kumimoji="1" lang="ja-JP" altLang="en-US" sz="900" b="1" dirty="0">
              <a:solidFill>
                <a:srgbClr val="FF0000"/>
              </a:solidFill>
            </a:endParaRPr>
          </a:p>
        </p:txBody>
      </p:sp>
      <p:sp>
        <p:nvSpPr>
          <p:cNvPr id="111" name="テキスト ボックス 110"/>
          <p:cNvSpPr txBox="1"/>
          <p:nvPr/>
        </p:nvSpPr>
        <p:spPr>
          <a:xfrm>
            <a:off x="8041467" y="2766120"/>
            <a:ext cx="655949" cy="230832"/>
          </a:xfrm>
          <a:prstGeom prst="rect">
            <a:avLst/>
          </a:prstGeom>
          <a:noFill/>
        </p:spPr>
        <p:txBody>
          <a:bodyPr wrap="none" rtlCol="0">
            <a:spAutoFit/>
          </a:bodyPr>
          <a:lstStyle/>
          <a:p>
            <a:r>
              <a:rPr kumimoji="1" lang="ja-JP" altLang="en-US" sz="900" b="1" dirty="0" smtClean="0">
                <a:solidFill>
                  <a:srgbClr val="FF0000"/>
                </a:solidFill>
              </a:rPr>
              <a:t>６２０時間</a:t>
            </a:r>
            <a:endParaRPr kumimoji="1" lang="ja-JP" altLang="en-US" sz="900" b="1" dirty="0">
              <a:solidFill>
                <a:srgbClr val="FF0000"/>
              </a:solidFill>
            </a:endParaRPr>
          </a:p>
        </p:txBody>
      </p:sp>
      <p:sp>
        <p:nvSpPr>
          <p:cNvPr id="115" name="角丸四角形吹き出し 114"/>
          <p:cNvSpPr/>
          <p:nvPr/>
        </p:nvSpPr>
        <p:spPr>
          <a:xfrm>
            <a:off x="3126410" y="5696796"/>
            <a:ext cx="1826591" cy="887422"/>
          </a:xfrm>
          <a:prstGeom prst="wedgeRoundRectCallout">
            <a:avLst>
              <a:gd name="adj1" fmla="val -10653"/>
              <a:gd name="adj2" fmla="val -64131"/>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労働者の過半数で組織する労働組合が無い場合には、３６協定の締結をする者を選ぶことを明確にした上で、</a:t>
            </a:r>
            <a:r>
              <a:rPr lang="ja-JP" altLang="en-US" sz="700" dirty="0">
                <a:solidFill>
                  <a:schemeClr val="tx2"/>
                </a:solidFill>
                <a:latin typeface="メイリオ" panose="020B0604030504040204" pitchFamily="50" charset="-128"/>
                <a:ea typeface="メイリオ" panose="020B0604030504040204" pitchFamily="50" charset="-128"/>
              </a:rPr>
              <a:t>投票・挙手等の方法で</a:t>
            </a:r>
            <a:r>
              <a:rPr kumimoji="1" lang="ja-JP" altLang="en-US" sz="700" dirty="0" smtClean="0">
                <a:solidFill>
                  <a:schemeClr val="tx2"/>
                </a:solidFill>
                <a:latin typeface="メイリオ" panose="020B0604030504040204" pitchFamily="50" charset="-128"/>
                <a:ea typeface="メイリオ" panose="020B0604030504040204" pitchFamily="50" charset="-128"/>
              </a:rPr>
              <a:t>労働者の過半数代表者を選出し、選出方法を記載してください。</a:t>
            </a:r>
            <a:endParaRPr kumimoji="1" lang="en-US" altLang="ja-JP" sz="700" dirty="0" smtClean="0">
              <a:solidFill>
                <a:schemeClr val="tx2"/>
              </a:solidFill>
              <a:latin typeface="メイリオ" panose="020B0604030504040204" pitchFamily="50" charset="-128"/>
              <a:ea typeface="メイリオ" panose="020B0604030504040204" pitchFamily="50" charset="-128"/>
            </a:endParaRPr>
          </a:p>
          <a:p>
            <a:r>
              <a:rPr kumimoji="1" lang="ja-JP" altLang="en-US" sz="700" dirty="0" smtClean="0">
                <a:solidFill>
                  <a:schemeClr val="tx2"/>
                </a:solidFill>
                <a:latin typeface="メイリオ" panose="020B0604030504040204" pitchFamily="50" charset="-128"/>
                <a:ea typeface="メイリオ" panose="020B0604030504040204" pitchFamily="50" charset="-128"/>
              </a:rPr>
              <a:t>使用者による指名や、使用者の意向に基づく選出は認められません。</a:t>
            </a:r>
            <a:endParaRPr kumimoji="1" lang="en-US" altLang="ja-JP" sz="700" dirty="0" smtClean="0">
              <a:solidFill>
                <a:schemeClr val="tx2"/>
              </a:solidFill>
              <a:latin typeface="メイリオ" panose="020B0604030504040204" pitchFamily="50" charset="-128"/>
              <a:ea typeface="メイリオ" panose="020B0604030504040204" pitchFamily="50" charset="-128"/>
            </a:endParaRPr>
          </a:p>
        </p:txBody>
      </p:sp>
      <p:sp>
        <p:nvSpPr>
          <p:cNvPr id="116" name="角丸四角形吹き出し 115"/>
          <p:cNvSpPr/>
          <p:nvPr/>
        </p:nvSpPr>
        <p:spPr>
          <a:xfrm>
            <a:off x="7310936" y="5975154"/>
            <a:ext cx="768012" cy="159400"/>
          </a:xfrm>
          <a:prstGeom prst="wedgeRoundRectCallout">
            <a:avLst>
              <a:gd name="adj1" fmla="val -65666"/>
              <a:gd name="adj2" fmla="val -35624"/>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押印も必要です。</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17" name="角丸四角形吹き出し 116"/>
          <p:cNvSpPr/>
          <p:nvPr/>
        </p:nvSpPr>
        <p:spPr>
          <a:xfrm>
            <a:off x="6531526" y="5026327"/>
            <a:ext cx="1118662" cy="278582"/>
          </a:xfrm>
          <a:prstGeom prst="wedgeRoundRectCallout">
            <a:avLst>
              <a:gd name="adj1" fmla="val -64090"/>
              <a:gd name="adj2" fmla="val 26474"/>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管理監督者は労働者代表にはなれません。</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18" name="角丸四角形吹き出し 117"/>
          <p:cNvSpPr/>
          <p:nvPr/>
        </p:nvSpPr>
        <p:spPr>
          <a:xfrm>
            <a:off x="6544197" y="5314359"/>
            <a:ext cx="1577998" cy="278582"/>
          </a:xfrm>
          <a:prstGeom prst="wedgeRoundRectCallout">
            <a:avLst>
              <a:gd name="adj1" fmla="val -61671"/>
              <a:gd name="adj2" fmla="val -29959"/>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r>
              <a:rPr kumimoji="1" lang="ja-JP" altLang="en-US" sz="700" dirty="0" smtClean="0">
                <a:solidFill>
                  <a:schemeClr val="tx2"/>
                </a:solidFill>
                <a:latin typeface="メイリオ" panose="020B0604030504040204" pitchFamily="50" charset="-128"/>
                <a:ea typeface="メイリオ" panose="020B0604030504040204" pitchFamily="50" charset="-128"/>
              </a:rPr>
              <a:t>協定書を兼ねる場合には、労働者代表の署名又は記名・押印が必要です。</a:t>
            </a:r>
            <a:endParaRPr kumimoji="1" lang="ja-JP" altLang="en-US" sz="700" dirty="0">
              <a:solidFill>
                <a:schemeClr val="tx2"/>
              </a:solidFill>
              <a:latin typeface="メイリオ" panose="020B0604030504040204" pitchFamily="50" charset="-128"/>
              <a:ea typeface="メイリオ" panose="020B0604030504040204" pitchFamily="50" charset="-128"/>
            </a:endParaRPr>
          </a:p>
        </p:txBody>
      </p:sp>
      <p:sp>
        <p:nvSpPr>
          <p:cNvPr id="119" name="角丸四角形 118"/>
          <p:cNvSpPr/>
          <p:nvPr/>
        </p:nvSpPr>
        <p:spPr>
          <a:xfrm>
            <a:off x="20593" y="116632"/>
            <a:ext cx="585279" cy="312634"/>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ja-JP" altLang="en-US" sz="800" b="1" dirty="0">
                <a:solidFill>
                  <a:schemeClr val="tx2"/>
                </a:solidFill>
                <a:latin typeface="メイリオ" panose="020B0604030504040204" pitchFamily="50" charset="-128"/>
                <a:ea typeface="メイリオ" panose="020B0604030504040204" pitchFamily="50" charset="-128"/>
              </a:rPr>
              <a:t>２</a:t>
            </a:r>
            <a:r>
              <a:rPr kumimoji="1" lang="ja-JP" altLang="en-US" sz="800" b="1" dirty="0" smtClean="0">
                <a:solidFill>
                  <a:schemeClr val="tx2"/>
                </a:solidFill>
                <a:latin typeface="メイリオ" panose="020B0604030504040204" pitchFamily="50" charset="-128"/>
                <a:ea typeface="メイリオ" panose="020B0604030504040204" pitchFamily="50" charset="-128"/>
              </a:rPr>
              <a:t>枚目</a:t>
            </a:r>
            <a:endParaRPr kumimoji="1" lang="en-US" altLang="ja-JP" sz="800" b="1" dirty="0" smtClean="0">
              <a:solidFill>
                <a:schemeClr val="tx2"/>
              </a:solidFill>
              <a:latin typeface="メイリオ" panose="020B0604030504040204" pitchFamily="50" charset="-128"/>
              <a:ea typeface="メイリオ" panose="020B0604030504040204" pitchFamily="50" charset="-128"/>
            </a:endParaRPr>
          </a:p>
          <a:p>
            <a:pPr algn="ctr"/>
            <a:r>
              <a:rPr lang="ja-JP" altLang="en-US" sz="800" b="1" dirty="0" smtClean="0">
                <a:solidFill>
                  <a:schemeClr val="tx2"/>
                </a:solidFill>
                <a:latin typeface="メイリオ" panose="020B0604030504040204" pitchFamily="50" charset="-128"/>
                <a:ea typeface="メイリオ" panose="020B0604030504040204" pitchFamily="50" charset="-128"/>
              </a:rPr>
              <a:t>（表面）</a:t>
            </a:r>
            <a:endParaRPr kumimoji="1" lang="ja-JP" altLang="en-US" sz="800" b="1" dirty="0" smtClean="0">
              <a:solidFill>
                <a:schemeClr val="tx2"/>
              </a:solidFill>
              <a:latin typeface="メイリオ" panose="020B0604030504040204" pitchFamily="50" charset="-128"/>
              <a:ea typeface="メイリオ" panose="020B0604030504040204" pitchFamily="50" charset="-128"/>
            </a:endParaRPr>
          </a:p>
        </p:txBody>
      </p:sp>
      <p:sp>
        <p:nvSpPr>
          <p:cNvPr id="81" name="コンテンツ プレースホルダー 4"/>
          <p:cNvSpPr txBox="1">
            <a:spLocks/>
          </p:cNvSpPr>
          <p:nvPr/>
        </p:nvSpPr>
        <p:spPr>
          <a:xfrm>
            <a:off x="7241514" y="18000"/>
            <a:ext cx="2592288" cy="525135"/>
          </a:xfrm>
          <a:prstGeom prst="rect">
            <a:avLst/>
          </a:prstGeom>
          <a:solidFill>
            <a:srgbClr val="FFCCFF"/>
          </a:solidFill>
        </p:spPr>
        <p:txBody>
          <a:bodyPr vert="horz" wrap="square" lIns="36000" tIns="36000" rIns="36000" bIns="36000" rtlCol="0">
            <a:spAutoFit/>
          </a:bodyPr>
          <a:lst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a:lstStyle>
          <a:p>
            <a:pPr marL="0" indent="0">
              <a:buNone/>
            </a:pPr>
            <a:r>
              <a:rPr lang="ja-JP" altLang="en-US" sz="700" dirty="0" smtClean="0">
                <a:solidFill>
                  <a:schemeClr val="tx2"/>
                </a:solidFill>
                <a:latin typeface="メイリオ" panose="020B0604030504040204" pitchFamily="50" charset="-128"/>
                <a:ea typeface="メイリオ" panose="020B0604030504040204" pitchFamily="50" charset="-128"/>
              </a:rPr>
              <a:t>臨時的な特別の事情がなければ、限度時間（月</a:t>
            </a:r>
            <a:r>
              <a:rPr lang="en-US" altLang="ja-JP" sz="700" dirty="0" smtClean="0">
                <a:solidFill>
                  <a:schemeClr val="tx2"/>
                </a:solidFill>
                <a:latin typeface="メイリオ" panose="020B0604030504040204" pitchFamily="50" charset="-128"/>
                <a:ea typeface="メイリオ" panose="020B0604030504040204" pitchFamily="50" charset="-128"/>
              </a:rPr>
              <a:t>45</a:t>
            </a:r>
            <a:r>
              <a:rPr lang="ja-JP" altLang="en-US" sz="700" dirty="0" smtClean="0">
                <a:solidFill>
                  <a:schemeClr val="tx2"/>
                </a:solidFill>
                <a:latin typeface="メイリオ" panose="020B0604030504040204" pitchFamily="50" charset="-128"/>
                <a:ea typeface="メイリオ" panose="020B0604030504040204" pitchFamily="50" charset="-128"/>
              </a:rPr>
              <a:t>時間又は</a:t>
            </a:r>
            <a:r>
              <a:rPr lang="en-US" altLang="ja-JP" sz="700" dirty="0" smtClean="0">
                <a:solidFill>
                  <a:schemeClr val="tx2"/>
                </a:solidFill>
                <a:latin typeface="メイリオ" panose="020B0604030504040204" pitchFamily="50" charset="-128"/>
                <a:ea typeface="メイリオ" panose="020B0604030504040204" pitchFamily="50" charset="-128"/>
              </a:rPr>
              <a:t>42</a:t>
            </a:r>
            <a:r>
              <a:rPr lang="ja-JP" altLang="en-US" sz="700" dirty="0" smtClean="0">
                <a:solidFill>
                  <a:schemeClr val="tx2"/>
                </a:solidFill>
                <a:latin typeface="メイリオ" panose="020B0604030504040204" pitchFamily="50" charset="-128"/>
                <a:ea typeface="メイリオ" panose="020B0604030504040204" pitchFamily="50" charset="-128"/>
              </a:rPr>
              <a:t>時間・年</a:t>
            </a:r>
            <a:r>
              <a:rPr lang="en-US" altLang="ja-JP" sz="700" dirty="0" smtClean="0">
                <a:solidFill>
                  <a:schemeClr val="tx2"/>
                </a:solidFill>
                <a:latin typeface="メイリオ" panose="020B0604030504040204" pitchFamily="50" charset="-128"/>
                <a:ea typeface="メイリオ" panose="020B0604030504040204" pitchFamily="50" charset="-128"/>
              </a:rPr>
              <a:t>360</a:t>
            </a:r>
            <a:r>
              <a:rPr lang="ja-JP" altLang="en-US" sz="700" dirty="0" smtClean="0">
                <a:solidFill>
                  <a:schemeClr val="tx2"/>
                </a:solidFill>
                <a:latin typeface="メイリオ" panose="020B0604030504040204" pitchFamily="50" charset="-128"/>
                <a:ea typeface="メイリオ" panose="020B0604030504040204" pitchFamily="50" charset="-128"/>
              </a:rPr>
              <a:t>時間又は</a:t>
            </a:r>
            <a:r>
              <a:rPr lang="en-US" altLang="ja-JP" sz="700" dirty="0" smtClean="0">
                <a:solidFill>
                  <a:schemeClr val="tx2"/>
                </a:solidFill>
                <a:latin typeface="メイリオ" panose="020B0604030504040204" pitchFamily="50" charset="-128"/>
                <a:ea typeface="メイリオ" panose="020B0604030504040204" pitchFamily="50" charset="-128"/>
              </a:rPr>
              <a:t>320</a:t>
            </a:r>
            <a:r>
              <a:rPr lang="ja-JP" altLang="en-US" sz="700" dirty="0" smtClean="0">
                <a:solidFill>
                  <a:schemeClr val="tx2"/>
                </a:solidFill>
                <a:latin typeface="メイリオ" panose="020B0604030504040204" pitchFamily="50" charset="-128"/>
                <a:ea typeface="メイリオ" panose="020B0604030504040204" pitchFamily="50" charset="-128"/>
              </a:rPr>
              <a:t>時間）を超えることはできません。</a:t>
            </a:r>
            <a:endParaRPr lang="en-US" altLang="ja-JP" sz="700" dirty="0" smtClean="0">
              <a:solidFill>
                <a:schemeClr val="tx2"/>
              </a:solidFill>
              <a:latin typeface="メイリオ" panose="020B0604030504040204" pitchFamily="50" charset="-128"/>
              <a:ea typeface="メイリオ" panose="020B0604030504040204" pitchFamily="50" charset="-128"/>
            </a:endParaRPr>
          </a:p>
          <a:p>
            <a:pPr marL="0" indent="0">
              <a:buNone/>
            </a:pPr>
            <a:r>
              <a:rPr lang="ja-JP" altLang="en-US" sz="700" dirty="0" smtClean="0">
                <a:solidFill>
                  <a:schemeClr val="tx2"/>
                </a:solidFill>
                <a:latin typeface="メイリオ" panose="020B0604030504040204" pitchFamily="50" charset="-128"/>
                <a:ea typeface="メイリオ" panose="020B0604030504040204" pitchFamily="50" charset="-128"/>
              </a:rPr>
              <a:t>限度時間を超えて労働させる必要がある場合でも、時間外労働は限度時間にできる限り近づけるように努めてください。</a:t>
            </a:r>
            <a:endParaRPr lang="ja-JP" altLang="en-US" sz="700" dirty="0">
              <a:solidFill>
                <a:schemeClr val="tx2"/>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73550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7200" cy="684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a:p>
            <a:pPr marL="123821"/>
            <a:endParaRPr lang="en-US" altLang="ja-JP" sz="1733"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632520" y="81316"/>
            <a:ext cx="8784976" cy="5616001"/>
            <a:chOff x="632520" y="81316"/>
            <a:chExt cx="8784976" cy="5760003"/>
          </a:xfrm>
        </p:grpSpPr>
        <p:sp>
          <p:nvSpPr>
            <p:cNvPr id="2" name="テキスト ボックス 1"/>
            <p:cNvSpPr txBox="1"/>
            <p:nvPr/>
          </p:nvSpPr>
          <p:spPr>
            <a:xfrm>
              <a:off x="632520" y="81319"/>
              <a:ext cx="4320480" cy="5760000"/>
            </a:xfrm>
            <a:prstGeom prst="rect">
              <a:avLst/>
            </a:prstGeom>
            <a:solidFill>
              <a:schemeClr val="bg1"/>
            </a:solidFill>
          </p:spPr>
          <p:txBody>
            <a:bodyPr wrap="square" tIns="72000" rtlCol="0">
              <a:spAutoFit/>
            </a:bodyPr>
            <a:lstStyle/>
            <a:p>
              <a:pPr indent="101600" algn="just">
                <a:spcAft>
                  <a:spcPts val="0"/>
                </a:spcAf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様式第９号の２（第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16</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条第１項関係）（裏面）</a:t>
              </a:r>
            </a:p>
            <a:p>
              <a:pPr indent="50800" algn="just">
                <a:spcAft>
                  <a:spcPts val="0"/>
                </a:spcAft>
                <a:tabLst>
                  <a:tab pos="5080000" algn="l"/>
                </a:tabLst>
              </a:pPr>
              <a:r>
                <a:rPr lang="en-US" altLang="ja-JP" sz="700" kern="100" dirty="0">
                  <a:latin typeface="ＭＳ 明朝" panose="02020609040205080304" pitchFamily="17" charset="-128"/>
                  <a:cs typeface="Times New Roman" panose="02020603050405020304" pitchFamily="18" charset="0"/>
                </a:rPr>
                <a:t/>
              </a:r>
              <a:br>
                <a:rPr lang="en-US" altLang="ja-JP" sz="700" kern="100" dirty="0">
                  <a:latin typeface="ＭＳ 明朝" panose="02020609040205080304" pitchFamily="17" charset="-128"/>
                  <a:cs typeface="Times New Roman" panose="02020603050405020304" pitchFamily="18" charset="0"/>
                </a:rPr>
              </a:b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（記載心得）</a:t>
              </a:r>
            </a:p>
            <a:p>
              <a:pPr marL="187325" indent="-84455"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１　労働基準法第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36</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条第１項の協定において同条第５項に規定する事項に関する定めを締結した場合における本様式の記入に当</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たつては</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、次のとおりとすること。</a:t>
              </a:r>
            </a:p>
            <a:p>
              <a:pPr marL="339725" indent="-236855"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（１） 「臨時的に限度時間を超えて労働させることができる場合」の欄には、当該事業場における通常予見することのできない業務量の大幅な増加等に伴い臨時的に限度時間を超えて労働させる必要がある場合をできる限り具体的に記入すること。なお、業務の都合上必要な場合、業務上やむを得ない場合等恒常的な長時間労働を招くおそれがあるものを記入することは認められないことに留意すること。</a:t>
              </a:r>
            </a:p>
            <a:p>
              <a:pPr marL="339725" indent="-236855"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（２） 「業務の種類」の欄には、時間外労働又は休日労働をさせる必要のある業務を具体的に記入し、労働基準法第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36</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条第６項第１号の健康上特に有害な業務について協定をした場合には、当該業務を他の業務と区別して記入すること。なお、業務の種類を記入するに当</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たつては</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、業務の区分を細分化することにより当該業務の範囲を明確にしなければならないことに留意すること。</a:t>
              </a:r>
            </a:p>
            <a:p>
              <a:pPr marL="339725" indent="-236855"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（３） 「労働者数（満</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18</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歳以上の者）」の欄には、時間外労働又は休日労働をさせることができる労働者の数を記入すること。</a:t>
              </a:r>
            </a:p>
            <a:p>
              <a:pPr marL="339725" indent="-236855"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（４） 「起算日」の欄には、本様式における「時間外労働・休日労働に関する協定届」の起算日と同じ年月日を記入すること。</a:t>
              </a:r>
            </a:p>
            <a:p>
              <a:pPr marL="361950" indent="-258763"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（５）　「延長することができる時間数及び休日労働の時間数」の欄には、労働基準法第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32</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条から第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32</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条の５まで又は第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40</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条の規定により労働させることができる最長の労働時間（以下「法定労働時間」という。）を超える時間数と休日労働の時間数を合算した時間数で</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あつて</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、「起算日」において定める日から１箇月ごとについての延長することができる限度となる時間を</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100</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時間未満の範囲内で記入すること。なお、所定労働時間を超える時間数についても協定する場合においては、所定労働時間を超える時間数と休日労働の時間数を合算した時間数を併せて記入することができる。</a:t>
              </a:r>
            </a:p>
            <a:p>
              <a:pPr marL="361950" indent="28575"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　「延長することができる時間数」の欄には、法定労働時間を超えて延長することができる</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時間数を</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記入すること。「１年」に</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あつては</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、「起算日」において定める日から１年についての延長する</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ことが</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できる限度となる時間を</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720</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時間の範囲内で記入すること。なお、所定労働時間を超える</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時間数に</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ついても協定する場合においては、所定労働時間を超える時間数を併せて記入することができる。</a:t>
              </a:r>
            </a:p>
            <a:p>
              <a:pPr marL="361950" indent="79375"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なお、これらの欄に記入する時間数にかかわらず、時間外労働及び休日労働を合算した時間数が</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1</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箇月について</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100</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時間以上と</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なつた</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場合、及び２箇月から６箇月までを平均して</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80</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時間を超えた場合には労働基準法違反（同法第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119</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条の規定により６箇月以下の懲役又は</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30</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万円以下の罰金）となることに留意すること。</a:t>
              </a:r>
            </a:p>
            <a:p>
              <a:pPr marL="361950" indent="-309563" algn="just">
                <a:spcAft>
                  <a:spcPts val="0"/>
                </a:spcAft>
                <a:tabLst>
                  <a:tab pos="5080000" algn="l"/>
                </a:tabLst>
              </a:pPr>
              <a:r>
                <a:rPr lang="ja-JP" altLang="en-US" sz="700" kern="100"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700" kern="100"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６</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「限度時間を超えて労働させることができる回数」の欄には、限度時間（１箇月</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45</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時間（</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対象期間</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が３箇月を超える１年単位の変形労働時間制により労働する者については、</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42</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時間））を超えて</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労働</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させることができる回数を６回の範囲内で記入すること。</a:t>
              </a:r>
            </a:p>
            <a:p>
              <a:pPr marL="355600" indent="-254000"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（７） 「限度時間を超えた労働に係る割増賃金率」の欄には、限度時間を超える時間外労働に係る割増</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賃金</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の率を記入すること。なお、当該割増賃金の率は、法定割増賃金率を超える率とするよう努めること。</a:t>
              </a:r>
            </a:p>
            <a:p>
              <a:pPr marL="304800" indent="-203200"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（８） 「限度時間を超えて労働させる場合における手続」の欄には、協定の締結当事者間の手続として、「協議」、「通告」等具体的な内容を記入すること。</a:t>
              </a:r>
            </a:p>
            <a:p>
              <a:pPr marL="355600" indent="-254000"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（９） 「限度時間を超えて労働させる労働者に対する健康及び福祉を確保するための措置」の欄には、以下の番号を「（該当する番号）」に選択して記入した上で、その具体的内容を「（具体的内容）」に記入すること。</a:t>
              </a:r>
            </a:p>
            <a:p>
              <a:pPr indent="355600"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①　労働時間が一定時間を超えた労働者に医師による面接指導を実施すること。</a:t>
              </a:r>
            </a:p>
            <a:p>
              <a:pPr marL="457200" indent="-101600"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②　労働基準法第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37</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条第４項に規定する時刻の間において労働させる回数を１箇月について一定回数以内とすること。</a:t>
              </a:r>
            </a:p>
            <a:p>
              <a:pPr indent="355600"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③　終業から始業までに一定時間以上の継続した休息時間を確保すること。</a:t>
              </a:r>
            </a:p>
            <a:p>
              <a:pPr indent="355600"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④　労働者の勤務状況及びその健康状態に応じて、代償休日又は特別な休暇を付与すること。</a:t>
              </a:r>
            </a:p>
            <a:p>
              <a:pPr indent="355600" algn="just">
                <a:spcAft>
                  <a:spcPts val="0"/>
                </a:spcAf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⑤　労働者の勤務状況及びその健康状態に応じて、健康診断を実施すること</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a:t>
              </a:r>
              <a:endParaRPr lang="ja-JP" altLang="ja-JP" sz="7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p:cNvSpPr txBox="1"/>
            <p:nvPr/>
          </p:nvSpPr>
          <p:spPr>
            <a:xfrm>
              <a:off x="4880992" y="81316"/>
              <a:ext cx="4536504" cy="5760002"/>
            </a:xfrm>
            <a:prstGeom prst="rect">
              <a:avLst/>
            </a:prstGeom>
            <a:solidFill>
              <a:schemeClr val="bg1"/>
            </a:solidFill>
          </p:spPr>
          <p:txBody>
            <a:bodyPr wrap="square" lIns="216000" tIns="72000" rIns="216000" rtlCol="0">
              <a:spAutoFit/>
            </a:bodyPr>
            <a:lstStyle/>
            <a:p>
              <a:pPr indent="101600" algn="just">
                <a:spcAft>
                  <a:spcPts val="0"/>
                </a:spcAft>
              </a:pPr>
              <a:r>
                <a:rPr lang="en-US" altLang="ja-JP" sz="700" kern="100" dirty="0">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700" kern="100" dirty="0">
                <a:latin typeface="Century" panose="02040604050505020304" pitchFamily="18" charset="0"/>
                <a:ea typeface="ＭＳ 明朝" panose="02020609040205080304" pitchFamily="17" charset="-128"/>
                <a:cs typeface="Times New Roman" panose="02020603050405020304" pitchFamily="18" charset="0"/>
              </a:endParaRPr>
            </a:p>
            <a:p>
              <a:pPr indent="101600" algn="just">
                <a:spcAft>
                  <a:spcPts val="0"/>
                </a:spcAf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⑥　年次有給休暇について</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まとまつた</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日数連続して取得することを含めてその取得を促進すること。</a:t>
              </a:r>
            </a:p>
            <a:p>
              <a:pPr indent="101600" algn="just">
                <a:spcAft>
                  <a:spcPts val="0"/>
                </a:spcAf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⑦　心とからだの健康問題についての相談窓口を設置すること。</a:t>
              </a:r>
            </a:p>
            <a:p>
              <a:pPr indent="101600"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⑧　労働者の勤務状況及びその健康状態に配慮し、必要な場合には適切な部署に配置転換をすること。</a:t>
              </a:r>
            </a:p>
            <a:p>
              <a:pPr marL="180975" indent="-79375"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⑨　必要に応じて、産業医等による助言・指導を受け、又は労働者に産業医等による保健指導を</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受けさせる</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こと。</a:t>
              </a:r>
            </a:p>
            <a:p>
              <a:pPr indent="101600"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⑩　その他</a:t>
              </a:r>
            </a:p>
            <a:p>
              <a:pPr marL="113665" indent="-101600"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２　チェックボックスは労働基準法第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36</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第６項第２号及び第３号の要件を遵守する趣旨のものであり、「２箇月から６箇月まで」とは、起算日をまたぐケースも含め、連続した２箇月から６箇月までの期間を指すことに留意すること。また、チェックボックスにチェックが無い場合には有効な協定とはならないことに留意すること。</a:t>
              </a:r>
            </a:p>
            <a:p>
              <a:pPr marL="107950" indent="-101600"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３　協定については、労働者の過半数で組織する労働組合がある場合はその労働組合と、労働者の過半数で組織する労働組合が無い場合は労働者の過半数を代表する者と協定すること。なお、労働者の過半数を代表する者は、労働基準法施行規則第６条の２第１項の規定により、労働基準法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41</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条第２号に規定する監督又は管理の地位にある者でなく、かつ同法に規定する協定等をする者を選出することを明らかにして実施される投票、挙手等の方法による手続により選出された者で</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あつて</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、使用者の意向に基づき選出されたものでないこと。これらの要件を満たさない場合には、有効な協定とはならないことに留意すること。</a:t>
              </a:r>
            </a:p>
            <a:p>
              <a:pPr marL="168910" indent="-152400" algn="just">
                <a:spcAft>
                  <a:spcPts val="0"/>
                </a:spcAf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４　本様式で記入部分が足りない場合は同一様式を使用すること。この場合、必要のある事項のみ記入</a:t>
              </a:r>
              <a:r>
                <a:rPr lang="ja-JP" altLang="ja-JP" sz="700" kern="100" dirty="0" smtClean="0">
                  <a:latin typeface="Century" panose="02040604050505020304" pitchFamily="18" charset="0"/>
                  <a:ea typeface="ＭＳ 明朝" panose="02020609040205080304" pitchFamily="17" charset="-128"/>
                  <a:cs typeface="Times New Roman" panose="02020603050405020304" pitchFamily="18" charset="0"/>
                </a:rPr>
                <a:t>すること</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で差し支えない。</a:t>
              </a:r>
            </a:p>
            <a:p>
              <a:pPr marL="168910" indent="-50800" algn="just">
                <a:spcAft>
                  <a:spcPts val="0"/>
                </a:spcAft>
              </a:pPr>
              <a:r>
                <a:rPr lang="en-US" altLang="ja-JP" sz="700" kern="100" dirty="0">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700" kern="100" dirty="0">
                <a:latin typeface="Century" panose="02040604050505020304" pitchFamily="18" charset="0"/>
                <a:ea typeface="ＭＳ 明朝" panose="02020609040205080304" pitchFamily="17" charset="-128"/>
                <a:cs typeface="Times New Roman" panose="02020603050405020304" pitchFamily="18" charset="0"/>
              </a:endParaRPr>
            </a:p>
            <a:p>
              <a:pPr marL="164465" indent="-152400"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（備考）</a:t>
              </a:r>
            </a:p>
            <a:p>
              <a:pPr marL="109855" indent="-84455"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１　労働基準法第</a:t>
              </a:r>
              <a:r>
                <a:rPr lang="en-US" altLang="ja-JP" sz="700" kern="100" dirty="0">
                  <a:latin typeface="Century" panose="02040604050505020304" pitchFamily="18" charset="0"/>
                  <a:ea typeface="ＭＳ 明朝" panose="02020609040205080304" pitchFamily="17" charset="-128"/>
                  <a:cs typeface="Times New Roman" panose="02020603050405020304" pitchFamily="18" charset="0"/>
                </a:rPr>
                <a:t>38</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条の４第５項の規定により、労使委員会が設置されている事業場において、本様式を労使委員会の決議として届け出る場合においては、委員の５分の４以上の多数による議決により行われたものである旨、委員会の委員数、委員の氏名を記入した用紙を別途提出することとし、本様式中「協定」とあるのは「労使委員会の決議」と、「協定の当事者である労働組合の名称」とあるのは「委員会の委員の半数について任期を定めて指名した労働組合の名称」と、「協定の当事者（労働者の過半数を代表する者の場合）の選出方法」とあるのは「委員会の委員の半数について任期を定めて指名した者（労働者の過半数を代表する者の場合）の選出方法」と読み替えるものとする。なお、委員の氏名を記入するに当</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たつては</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、任期を定めて指名された委員とその他の委員とで区別することとし、任期を定めて指名された委員の氏名を記入するに当</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たつては</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同条第２項第１号の規定により、労働者の過半数で組織する労働組合がある場合においてはその労働組合、労働者の過半数で組織する労働組合が無い場合においては労働者の過半数を代表する者に任期を定めて指名された委員の氏名を記入することに留意すること。</a:t>
              </a:r>
            </a:p>
            <a:p>
              <a:pPr marL="109855" indent="-84455" algn="just">
                <a:spcAft>
                  <a:spcPts val="0"/>
                </a:spcAft>
                <a:tabLst>
                  <a:tab pos="5080000" algn="l"/>
                </a:tabLst>
              </a:pP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２　労働時間等の設定の改善に関する特別措置法第７条の規定により、労働時間等設定改善委員会が設置されている事業場において、本様式を労働時間等設定改善委員会の決議として届け出る場合においては、委員の５分の４以上の多数による議決により行われたものである旨、委員会の委員数、委員の氏名を記入した用紙を別途提出することとし、本様式中「協定」とあるのは「労働時間等設定改善委員会の決議」と、「協定の当事者である労働組合の名称」とあるのは「委員会の委員の半数の推薦者である労働組合の名称」と、「協定の当事者（労働者の過半数を代表する者の場合）の選出方法」とあるのは「委員会の委員の半数の推薦者（労働者の過半数を代表する者の場合）の選出方法」と読み替えるものとする。なお、委員の氏名を記入するに当</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たつては</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、推薦に基づき指名された委員とその他の委員とで区別することとし、推薦に基づき指名された委員の氏名を記入するに当</a:t>
              </a:r>
              <a:r>
                <a:rPr lang="ja-JP" altLang="ja-JP" sz="700" kern="100" dirty="0" err="1">
                  <a:latin typeface="Century" panose="02040604050505020304" pitchFamily="18" charset="0"/>
                  <a:ea typeface="ＭＳ 明朝" panose="02020609040205080304" pitchFamily="17" charset="-128"/>
                  <a:cs typeface="Times New Roman" panose="02020603050405020304" pitchFamily="18" charset="0"/>
                </a:rPr>
                <a:t>たつては</a:t>
              </a:r>
              <a:r>
                <a:rPr lang="ja-JP" altLang="ja-JP" sz="700" kern="100" dirty="0">
                  <a:latin typeface="Century" panose="02040604050505020304" pitchFamily="18" charset="0"/>
                  <a:ea typeface="ＭＳ 明朝" panose="02020609040205080304" pitchFamily="17" charset="-128"/>
                  <a:cs typeface="Times New Roman" panose="02020603050405020304" pitchFamily="18" charset="0"/>
                </a:rPr>
                <a:t>、同条第１号の規定により、労働者の過半数で組織する労働組合がある場合においてはその労働組合、労働者の過半数で組織する労働組合が無い場合においては労働者の過半数を代表する者の推薦に基づき指名された委員の氏名を記入することに留意すること。</a:t>
              </a:r>
            </a:p>
            <a:p>
              <a:pPr algn="just">
                <a:lnSpc>
                  <a:spcPts val="100"/>
                </a:lnSpc>
                <a:spcAft>
                  <a:spcPts val="0"/>
                </a:spcAft>
              </a:pPr>
              <a:r>
                <a:rPr lang="en-US" altLang="ja-JP" sz="700" kern="100" dirty="0">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700" kern="100" dirty="0">
                <a:latin typeface="Century" panose="02040604050505020304" pitchFamily="18" charset="0"/>
                <a:ea typeface="ＭＳ 明朝" panose="02020609040205080304" pitchFamily="17" charset="-128"/>
                <a:cs typeface="Times New Roman" panose="02020603050405020304" pitchFamily="18" charset="0"/>
              </a:endParaRPr>
            </a:p>
          </p:txBody>
        </p:sp>
      </p:grpSp>
      <p:grpSp>
        <p:nvGrpSpPr>
          <p:cNvPr id="7" name="グループ化 6"/>
          <p:cNvGrpSpPr/>
          <p:nvPr/>
        </p:nvGrpSpPr>
        <p:grpSpPr>
          <a:xfrm>
            <a:off x="1528514" y="5940177"/>
            <a:ext cx="6776964" cy="855037"/>
            <a:chOff x="938477" y="5940177"/>
            <a:chExt cx="6776964" cy="855037"/>
          </a:xfrm>
        </p:grpSpPr>
        <p:sp>
          <p:nvSpPr>
            <p:cNvPr id="8" name="コンテンツ プレースホルダー 4"/>
            <p:cNvSpPr txBox="1">
              <a:spLocks/>
            </p:cNvSpPr>
            <p:nvPr/>
          </p:nvSpPr>
          <p:spPr>
            <a:xfrm>
              <a:off x="938477" y="5940177"/>
              <a:ext cx="6776964" cy="855037"/>
            </a:xfrm>
            <a:prstGeom prst="rect">
              <a:avLst/>
            </a:prstGeom>
            <a:solidFill>
              <a:schemeClr val="bg1"/>
            </a:solidFill>
            <a:ln w="3175">
              <a:solidFill>
                <a:schemeClr val="tx1"/>
              </a:solidFill>
            </a:ln>
          </p:spPr>
          <p:txBody>
            <a:bodyPr vert="horz" wrap="square" lIns="91440" tIns="36000" rIns="91440" bIns="0" rtlCol="0">
              <a:spAutoFit/>
            </a:bodyPr>
            <a:lst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a:lstStyle>
            <a:p>
              <a:pPr marL="0" indent="0">
                <a:buNone/>
              </a:pPr>
              <a:r>
                <a:rPr lang="ja-JP" altLang="en-US" sz="800" dirty="0" smtClean="0">
                  <a:latin typeface="メイリオ" panose="020B0604030504040204" pitchFamily="50" charset="-128"/>
                  <a:ea typeface="メイリオ" panose="020B0604030504040204" pitchFamily="50" charset="-128"/>
                </a:rPr>
                <a:t>ご不明な点やご質問がございましたら、厚生労働省または事業場の所在地を管轄する都道府県労働局、労働基準監督署におたずねください。</a:t>
              </a:r>
              <a:endParaRPr lang="en-US" altLang="ja-JP" sz="800" dirty="0" smtClean="0">
                <a:latin typeface="メイリオ" panose="020B0604030504040204" pitchFamily="50" charset="-128"/>
                <a:ea typeface="メイリオ" panose="020B0604030504040204" pitchFamily="50" charset="-128"/>
              </a:endParaRPr>
            </a:p>
            <a:p>
              <a:pPr marL="92075" indent="0">
                <a:buFont typeface="Wingdings" panose="05000000000000000000" pitchFamily="2" charset="2"/>
                <a:buChar char="Ø"/>
              </a:pPr>
              <a:r>
                <a:rPr lang="ja-JP" altLang="en-US" sz="800" dirty="0" smtClean="0">
                  <a:latin typeface="メイリオ" panose="020B0604030504040204" pitchFamily="50" charset="-128"/>
                  <a:ea typeface="メイリオ" panose="020B0604030504040204" pitchFamily="50" charset="-128"/>
                </a:rPr>
                <a:t>問合せ先</a:t>
              </a:r>
              <a:r>
                <a:rPr lang="ja-JP" altLang="en-US" sz="800" dirty="0">
                  <a:latin typeface="メイリオ" panose="020B0604030504040204" pitchFamily="50" charset="-128"/>
                  <a:ea typeface="メイリオ" panose="020B0604030504040204" pitchFamily="50" charset="-128"/>
                </a:rPr>
                <a:t>：厚生労働省　労働基準局　労働条件政策課　</a:t>
              </a:r>
              <a:r>
                <a:rPr lang="en-US" altLang="ja-JP" sz="800" dirty="0">
                  <a:latin typeface="メイリオ" panose="020B0604030504040204" pitchFamily="50" charset="-128"/>
                  <a:ea typeface="メイリオ" panose="020B0604030504040204" pitchFamily="50" charset="-128"/>
                </a:rPr>
                <a:t>03-5253-1111</a:t>
              </a:r>
              <a:r>
                <a:rPr lang="ja-JP" altLang="en-US" sz="800" dirty="0">
                  <a:latin typeface="メイリオ" panose="020B0604030504040204" pitchFamily="50" charset="-128"/>
                  <a:ea typeface="メイリオ" panose="020B0604030504040204" pitchFamily="50" charset="-128"/>
                </a:rPr>
                <a:t>（代表</a:t>
              </a:r>
              <a:r>
                <a:rPr lang="ja-JP" altLang="en-US" sz="800" dirty="0" smtClean="0">
                  <a:latin typeface="メイリオ" panose="020B0604030504040204" pitchFamily="50" charset="-128"/>
                  <a:ea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endParaRPr>
            </a:p>
            <a:p>
              <a:pPr marL="180975" indent="-88900">
                <a:buFont typeface="Wingdings" panose="05000000000000000000" pitchFamily="2" charset="2"/>
                <a:buChar char="Ø"/>
              </a:pPr>
              <a:r>
                <a:rPr lang="ja-JP" altLang="en-US" sz="800" dirty="0" smtClean="0">
                  <a:latin typeface="メイリオ" panose="020B0604030504040204" pitchFamily="50" charset="-128"/>
                  <a:ea typeface="メイリオ" panose="020B0604030504040204" pitchFamily="50" charset="-128"/>
                </a:rPr>
                <a:t>最寄りの都道府県労働局、労働基準監督署は以下の検索ワードまたは</a:t>
              </a:r>
              <a:r>
                <a:rPr lang="en-US" altLang="ja-JP" sz="800" dirty="0" smtClean="0">
                  <a:latin typeface="メイリオ" panose="020B0604030504040204" pitchFamily="50" charset="-128"/>
                  <a:ea typeface="メイリオ" panose="020B0604030504040204" pitchFamily="50" charset="-128"/>
                </a:rPr>
                <a:t>QR</a:t>
              </a:r>
              <a:r>
                <a:rPr lang="ja-JP" altLang="en-US" sz="800" dirty="0" smtClean="0">
                  <a:latin typeface="メイリオ" panose="020B0604030504040204" pitchFamily="50" charset="-128"/>
                  <a:ea typeface="メイリオ" panose="020B0604030504040204" pitchFamily="50" charset="-128"/>
                </a:rPr>
                <a:t>コードから参照できます。</a:t>
              </a:r>
              <a:endParaRPr lang="en-US" altLang="ja-JP" sz="800" dirty="0" smtClean="0">
                <a:latin typeface="メイリオ" panose="020B0604030504040204" pitchFamily="50" charset="-128"/>
                <a:ea typeface="メイリオ" panose="020B0604030504040204" pitchFamily="50" charset="-128"/>
              </a:endParaRPr>
            </a:p>
            <a:p>
              <a:pPr marL="0" indent="0">
                <a:spcBef>
                  <a:spcPts val="600"/>
                </a:spcBef>
                <a:buNone/>
              </a:pPr>
              <a:r>
                <a:rPr lang="ja-JP" altLang="en-US" sz="800" dirty="0" smtClean="0">
                  <a:latin typeface="メイリオ" panose="020B0604030504040204" pitchFamily="50" charset="-128"/>
                  <a:ea typeface="メイリオ" panose="020B0604030504040204" pitchFamily="50" charset="-128"/>
                </a:rPr>
                <a:t>　　　検索ワード：　</a:t>
              </a:r>
              <a:r>
                <a:rPr lang="ja-JP" altLang="en-US" sz="800" b="1" dirty="0" smtClean="0">
                  <a:latin typeface="メイリオ" panose="020B0604030504040204" pitchFamily="50" charset="-128"/>
                  <a:ea typeface="メイリオ" panose="020B0604030504040204" pitchFamily="50" charset="-128"/>
                </a:rPr>
                <a:t>都道府県労働局</a:t>
              </a:r>
              <a:r>
                <a:rPr lang="ja-JP" altLang="en-US" sz="800" dirty="0" smtClean="0">
                  <a:latin typeface="メイリオ" panose="020B0604030504040204" pitchFamily="50" charset="-128"/>
                  <a:ea typeface="メイリオ" panose="020B0604030504040204" pitchFamily="50" charset="-128"/>
                </a:rPr>
                <a:t>　または　</a:t>
              </a:r>
              <a:r>
                <a:rPr lang="ja-JP" altLang="en-US" sz="800" b="1" dirty="0" smtClean="0">
                  <a:latin typeface="メイリオ" panose="020B0604030504040204" pitchFamily="50" charset="-128"/>
                  <a:ea typeface="メイリオ" panose="020B0604030504040204" pitchFamily="50" charset="-128"/>
                </a:rPr>
                <a:t>労働基準監督署</a:t>
              </a:r>
              <a:endParaRPr lang="en-US" altLang="ja-JP" sz="800" b="1" dirty="0" smtClean="0">
                <a:latin typeface="メイリオ" panose="020B0604030504040204" pitchFamily="50" charset="-128"/>
                <a:ea typeface="メイリオ" panose="020B0604030504040204" pitchFamily="50" charset="-128"/>
              </a:endParaRPr>
            </a:p>
            <a:p>
              <a:pPr marL="0" indent="0">
                <a:spcBef>
                  <a:spcPts val="600"/>
                </a:spcBef>
                <a:buNone/>
              </a:pPr>
              <a:endParaRPr lang="en-US" altLang="ja-JP" sz="800" b="1" dirty="0" smtClean="0">
                <a:latin typeface="メイリオ" panose="020B0604030504040204" pitchFamily="50" charset="-128"/>
                <a:ea typeface="メイリオ" panose="020B0604030504040204" pitchFamily="50" charset="-128"/>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7863" y="6448284"/>
              <a:ext cx="303209" cy="2930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テキスト ボックス 9"/>
            <p:cNvSpPr txBox="1"/>
            <p:nvPr/>
          </p:nvSpPr>
          <p:spPr>
            <a:xfrm>
              <a:off x="2000672" y="6597352"/>
              <a:ext cx="3135795" cy="184666"/>
            </a:xfrm>
            <a:prstGeom prst="rect">
              <a:avLst/>
            </a:prstGeom>
            <a:noFill/>
          </p:spPr>
          <p:txBody>
            <a:bodyPr wrap="none" rtlCol="0">
              <a:spAutoFit/>
            </a:bodyPr>
            <a:lstStyle/>
            <a:p>
              <a:r>
                <a:rPr lang="en-US" altLang="ja-JP" sz="600" b="1" dirty="0" smtClean="0">
                  <a:solidFill>
                    <a:srgbClr val="FF0000"/>
                  </a:solidFill>
                  <a:latin typeface="メイリオ" panose="020B0604030504040204" pitchFamily="50" charset="-128"/>
                  <a:ea typeface="メイリオ" panose="020B0604030504040204" pitchFamily="50" charset="-128"/>
                  <a:hlinkClick r:id="rId3"/>
                </a:rPr>
                <a:t>http</a:t>
              </a:r>
              <a:r>
                <a:rPr lang="en-US" altLang="ja-JP" sz="600" b="1" dirty="0">
                  <a:solidFill>
                    <a:srgbClr val="FF0000"/>
                  </a:solidFill>
                  <a:latin typeface="メイリオ" panose="020B0604030504040204" pitchFamily="50" charset="-128"/>
                  <a:ea typeface="メイリオ" panose="020B0604030504040204" pitchFamily="50" charset="-128"/>
                  <a:hlinkClick r:id="rId3"/>
                </a:rPr>
                <a:t>://</a:t>
              </a:r>
              <a:r>
                <a:rPr lang="en-US" altLang="ja-JP" sz="600" b="1" dirty="0" smtClean="0">
                  <a:solidFill>
                    <a:srgbClr val="FF0000"/>
                  </a:solidFill>
                  <a:latin typeface="メイリオ" panose="020B0604030504040204" pitchFamily="50" charset="-128"/>
                  <a:ea typeface="メイリオ" panose="020B0604030504040204" pitchFamily="50" charset="-128"/>
                  <a:hlinkClick r:id="rId3"/>
                </a:rPr>
                <a:t>www.mhlw.go.jp/kouseiroudoushou/shozaiannai/roudoukyoku/</a:t>
              </a:r>
              <a:endParaRPr lang="en-US" altLang="ja-JP" sz="600" b="1" dirty="0">
                <a:solidFill>
                  <a:srgbClr val="FF0000"/>
                </a:solidFill>
                <a:latin typeface="メイリオ" panose="020B0604030504040204" pitchFamily="50" charset="-128"/>
                <a:ea typeface="メイリオ" panose="020B0604030504040204" pitchFamily="50" charset="-128"/>
              </a:endParaRPr>
            </a:p>
          </p:txBody>
        </p:sp>
        <p:pic>
          <p:nvPicPr>
            <p:cNvPr id="11" name="Picture 2" descr="C:\Users\NKBJA\Pictures\新しいフォルダー\無題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81192" y="6446262"/>
              <a:ext cx="933920" cy="295106"/>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コンテンツ プレースホルダー 4"/>
          <p:cNvSpPr txBox="1">
            <a:spLocks/>
          </p:cNvSpPr>
          <p:nvPr/>
        </p:nvSpPr>
        <p:spPr>
          <a:xfrm>
            <a:off x="9499962" y="6639988"/>
            <a:ext cx="421590" cy="196208"/>
          </a:xfrm>
          <a:prstGeom prst="rect">
            <a:avLst/>
          </a:prstGeom>
          <a:noFill/>
        </p:spPr>
        <p:txBody>
          <a:bodyPr vert="horz" wrap="none" lIns="0" tIns="0" rIns="0" bIns="0" rtlCol="0">
            <a:spAutoFit/>
          </a:bodyPr>
          <a:lst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a:lstStyle>
          <a:p>
            <a:pPr marL="173038" indent="-173038">
              <a:lnSpc>
                <a:spcPts val="1800"/>
              </a:lnSpc>
              <a:spcBef>
                <a:spcPts val="0"/>
              </a:spcBef>
              <a:spcAft>
                <a:spcPts val="200"/>
              </a:spcAft>
              <a:buNone/>
            </a:pPr>
            <a:r>
              <a:rPr lang="ja-JP" altLang="en-US" sz="600" dirty="0" smtClean="0">
                <a:latin typeface="メイリオ" panose="020B0604030504040204" pitchFamily="50" charset="-128"/>
                <a:ea typeface="メイリオ" panose="020B0604030504040204" pitchFamily="50" charset="-128"/>
              </a:rPr>
              <a:t>（</a:t>
            </a:r>
            <a:r>
              <a:rPr lang="en-US" altLang="ja-JP" sz="600" dirty="0" smtClean="0">
                <a:latin typeface="メイリオ" panose="020B0604030504040204" pitchFamily="50" charset="-128"/>
                <a:ea typeface="メイリオ" panose="020B0604030504040204" pitchFamily="50" charset="-128"/>
              </a:rPr>
              <a:t>2018.9</a:t>
            </a:r>
            <a:r>
              <a:rPr lang="ja-JP" altLang="en-US" sz="600" dirty="0" smtClean="0">
                <a:latin typeface="メイリオ" panose="020B0604030504040204" pitchFamily="50" charset="-128"/>
                <a:ea typeface="メイリオ" panose="020B0604030504040204" pitchFamily="50" charset="-128"/>
              </a:rPr>
              <a:t>）</a:t>
            </a:r>
            <a:endParaRPr lang="en-US" altLang="ja-JP" sz="200" dirty="0" smtClean="0">
              <a:solidFill>
                <a:srgbClr val="0070C0"/>
              </a:solidFill>
              <a:latin typeface="メイリオ" panose="020B0604030504040204" pitchFamily="50" charset="-128"/>
              <a:ea typeface="メイリオ" panose="020B0604030504040204" pitchFamily="50" charset="-128"/>
            </a:endParaRPr>
          </a:p>
        </p:txBody>
      </p:sp>
      <p:sp>
        <p:nvSpPr>
          <p:cNvPr id="14" name="コンテンツ プレースホルダー 4"/>
          <p:cNvSpPr txBox="1">
            <a:spLocks/>
          </p:cNvSpPr>
          <p:nvPr/>
        </p:nvSpPr>
        <p:spPr>
          <a:xfrm>
            <a:off x="1700640" y="5638875"/>
            <a:ext cx="7716856" cy="303536"/>
          </a:xfrm>
          <a:prstGeom prst="rect">
            <a:avLst/>
          </a:prstGeom>
          <a:noFill/>
        </p:spPr>
        <p:txBody>
          <a:bodyPr vert="horz" wrap="none" lIns="0" tIns="36000" rIns="0" bIns="36000" rtlCol="0">
            <a:spAutoFit/>
          </a:bodyPr>
          <a:lst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a:lstStyle>
          <a:p>
            <a:pPr marL="173038" indent="-173038" algn="r">
              <a:lnSpc>
                <a:spcPts val="1800"/>
              </a:lnSpc>
              <a:spcBef>
                <a:spcPts val="0"/>
              </a:spcBef>
              <a:spcAft>
                <a:spcPts val="200"/>
              </a:spcAft>
              <a:buNone/>
            </a:pPr>
            <a:r>
              <a:rPr lang="ja-JP" altLang="en-US" sz="900" dirty="0" smtClean="0">
                <a:latin typeface="メイリオ" panose="020B0604030504040204" pitchFamily="50" charset="-128"/>
                <a:ea typeface="メイリオ" panose="020B0604030504040204" pitchFamily="50" charset="-128"/>
              </a:rPr>
              <a:t>様式のダウンロードは</a:t>
            </a:r>
            <a:r>
              <a:rPr lang="ja-JP" altLang="en-US" sz="900" dirty="0">
                <a:latin typeface="メイリオ" panose="020B0604030504040204" pitchFamily="50" charset="-128"/>
                <a:ea typeface="メイリオ" panose="020B0604030504040204" pitchFamily="50" charset="-128"/>
              </a:rPr>
              <a:t>こちら　</a:t>
            </a:r>
            <a:r>
              <a:rPr lang="ja-JP" altLang="en-US" sz="900" dirty="0" smtClean="0">
                <a:latin typeface="メイリオ" panose="020B0604030504040204" pitchFamily="50" charset="-128"/>
                <a:ea typeface="メイリオ" panose="020B0604030504040204" pitchFamily="50" charset="-128"/>
              </a:rPr>
              <a:t>☞検索ワード：　</a:t>
            </a:r>
            <a:r>
              <a:rPr lang="ja-JP" altLang="en-US" sz="900" b="1" dirty="0" smtClean="0">
                <a:latin typeface="メイリオ" panose="020B0604030504040204" pitchFamily="50" charset="-128"/>
                <a:ea typeface="メイリオ" panose="020B0604030504040204" pitchFamily="50" charset="-128"/>
              </a:rPr>
              <a:t>労働基準関係主要様式</a:t>
            </a:r>
            <a:r>
              <a:rPr lang="ja-JP" altLang="en-US" sz="900" dirty="0" smtClean="0">
                <a:latin typeface="メイリオ" panose="020B0604030504040204" pitchFamily="50" charset="-128"/>
                <a:ea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hlinkClick r:id="rId5"/>
              </a:rPr>
              <a:t>https</a:t>
            </a:r>
            <a:r>
              <a:rPr lang="en-US" altLang="ja-JP" sz="900" dirty="0">
                <a:latin typeface="メイリオ" panose="020B0604030504040204" pitchFamily="50" charset="-128"/>
                <a:ea typeface="メイリオ" panose="020B0604030504040204" pitchFamily="50" charset="-128"/>
                <a:hlinkClick r:id="rId5"/>
              </a:rPr>
              <a:t>://www.mhlw.go.jp/bunya/roudoukijun/roudoujouken01</a:t>
            </a:r>
            <a:r>
              <a:rPr lang="en-US" altLang="ja-JP" sz="900" dirty="0" smtClean="0">
                <a:latin typeface="メイリオ" panose="020B0604030504040204" pitchFamily="50" charset="-128"/>
                <a:ea typeface="メイリオ" panose="020B0604030504040204" pitchFamily="50" charset="-128"/>
                <a:hlinkClick r:id="rId5"/>
              </a:rPr>
              <a:t>/</a:t>
            </a:r>
            <a:r>
              <a:rPr lang="ja-JP" altLang="en-US" sz="900" dirty="0" smtClean="0">
                <a:latin typeface="メイリオ" panose="020B0604030504040204" pitchFamily="50" charset="-128"/>
                <a:ea typeface="メイリオ" panose="020B0604030504040204" pitchFamily="50" charset="-128"/>
              </a:rPr>
              <a:t>　　</a:t>
            </a:r>
            <a:endParaRPr lang="en-US" altLang="ja-JP" sz="500" dirty="0" smtClean="0">
              <a:solidFill>
                <a:srgbClr val="0070C0"/>
              </a:solidFill>
              <a:latin typeface="メイリオ" panose="020B0604030504040204" pitchFamily="50" charset="-128"/>
              <a:ea typeface="メイリオ" panose="020B0604030504040204" pitchFamily="50" charset="-128"/>
            </a:endParaRPr>
          </a:p>
        </p:txBody>
      </p:sp>
      <p:sp>
        <p:nvSpPr>
          <p:cNvPr id="15" name="角丸四角形 14"/>
          <p:cNvSpPr/>
          <p:nvPr/>
        </p:nvSpPr>
        <p:spPr>
          <a:xfrm>
            <a:off x="20593" y="116632"/>
            <a:ext cx="585279" cy="312634"/>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18000" tIns="18000" rIns="18000" bIns="18000" rtlCol="0" anchor="ctr">
            <a:spAutoFit/>
          </a:bodyPr>
          <a:lstStyle/>
          <a:p>
            <a:pPr algn="ctr"/>
            <a:r>
              <a:rPr lang="ja-JP" altLang="en-US" sz="800" b="1" dirty="0">
                <a:solidFill>
                  <a:schemeClr val="tx2"/>
                </a:solidFill>
                <a:latin typeface="メイリオ" panose="020B0604030504040204" pitchFamily="50" charset="-128"/>
                <a:ea typeface="メイリオ" panose="020B0604030504040204" pitchFamily="50" charset="-128"/>
              </a:rPr>
              <a:t>２</a:t>
            </a:r>
            <a:r>
              <a:rPr kumimoji="1" lang="ja-JP" altLang="en-US" sz="800" b="1" dirty="0" smtClean="0">
                <a:solidFill>
                  <a:schemeClr val="tx2"/>
                </a:solidFill>
                <a:latin typeface="メイリオ" panose="020B0604030504040204" pitchFamily="50" charset="-128"/>
                <a:ea typeface="メイリオ" panose="020B0604030504040204" pitchFamily="50" charset="-128"/>
              </a:rPr>
              <a:t>枚目</a:t>
            </a:r>
            <a:endParaRPr kumimoji="1" lang="en-US" altLang="ja-JP" sz="800" b="1" dirty="0" smtClean="0">
              <a:solidFill>
                <a:schemeClr val="tx2"/>
              </a:solidFill>
              <a:latin typeface="メイリオ" panose="020B0604030504040204" pitchFamily="50" charset="-128"/>
              <a:ea typeface="メイリオ" panose="020B0604030504040204" pitchFamily="50" charset="-128"/>
            </a:endParaRPr>
          </a:p>
          <a:p>
            <a:pPr algn="ctr"/>
            <a:r>
              <a:rPr lang="ja-JP" altLang="en-US" sz="800" b="1" dirty="0" smtClean="0">
                <a:solidFill>
                  <a:schemeClr val="tx2"/>
                </a:solidFill>
                <a:latin typeface="メイリオ" panose="020B0604030504040204" pitchFamily="50" charset="-128"/>
                <a:ea typeface="メイリオ" panose="020B0604030504040204" pitchFamily="50" charset="-128"/>
              </a:rPr>
              <a:t>（裏面）</a:t>
            </a:r>
            <a:endParaRPr kumimoji="1" lang="ja-JP" altLang="en-US" sz="800" b="1" dirty="0" smtClean="0">
              <a:solidFill>
                <a:schemeClr val="tx2"/>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373024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pPr>
      <a:bodyPr wrap="square" lIns="18000" tIns="18000" rIns="18000" bIns="18000" rtlCol="0" anchor="ctr">
        <a:spAutoFit/>
      </a:bodyPr>
      <a:lstStyle>
        <a:defPPr>
          <a:defRPr kumimoji="1" sz="700" dirty="0" smtClean="0">
            <a:solidFill>
              <a:schemeClr val="tx2"/>
            </a:solidFill>
            <a:latin typeface="メイリオ" panose="020B0604030504040204" pitchFamily="50" charset="-128"/>
            <a:ea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2204</TotalTime>
  <Words>1197</Words>
  <Application>Microsoft Office PowerPoint</Application>
  <PresentationFormat>A4 210 x 297 mm</PresentationFormat>
  <Paragraphs>311</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３６協定届の記載例（特別条項） （様式第９号の２（第16条第１項関係））</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2018-08-31T14:05:16Z</cp:lastPrinted>
  <dcterms:created xsi:type="dcterms:W3CDTF">2018-08-14T05:56:23Z</dcterms:created>
  <dcterms:modified xsi:type="dcterms:W3CDTF">2018-10-18T01:29:31Z</dcterms:modified>
</cp:coreProperties>
</file>